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5" r:id="rId3"/>
    <p:sldId id="274" r:id="rId4"/>
    <p:sldId id="276" r:id="rId5"/>
    <p:sldId id="277" r:id="rId6"/>
    <p:sldId id="278" r:id="rId7"/>
    <p:sldId id="279" r:id="rId8"/>
    <p:sldId id="280" r:id="rId9"/>
    <p:sldId id="282" r:id="rId10"/>
    <p:sldId id="272" r:id="rId11"/>
  </p:sldIdLst>
  <p:sldSz cx="18288000" cy="10287000"/>
  <p:notesSz cx="6858000" cy="9144000"/>
  <p:embeddedFontLst>
    <p:embeddedFont>
      <p:font typeface="Noto Sans" panose="020B0502040504020204" pitchFamily="34" charset="0"/>
      <p:regular r:id="rId12"/>
      <p:bold r:id="rId13"/>
      <p:italic r:id="rId14"/>
      <p:boldItalic r:id="rId15"/>
    </p:embeddedFont>
    <p:embeddedFont>
      <p:font typeface="Noto Sans JP" panose="020B0200000000000000" pitchFamily="50" charset="-128"/>
      <p:regular r:id="rId16"/>
      <p:bold r:id="rId17"/>
    </p:embeddedFont>
    <p:embeddedFont>
      <p:font typeface="Noto Sans JP Bold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AD"/>
    <a:srgbClr val="5DE0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54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1162-5497-48FD-92EB-83FDEA4B9DB1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E50AA5CA-E581-41EE-93FC-E12B72F84A85}">
      <dgm:prSet phldrT="[テキスト]" custT="1"/>
      <dgm:spPr>
        <a:noFill/>
        <a:ln>
          <a:gradFill flip="none" rotWithShape="1">
            <a:gsLst>
              <a:gs pos="0">
                <a:srgbClr val="5DE0E6"/>
              </a:gs>
              <a:gs pos="100000">
                <a:srgbClr val="004AAD"/>
              </a:gs>
            </a:gsLst>
            <a:lin ang="0" scaled="1"/>
            <a:tileRect/>
          </a:gradFill>
        </a:ln>
      </dgm:spPr>
      <dgm:t>
        <a:bodyPr/>
        <a:lstStyle/>
        <a:p>
          <a:r>
            <a:rPr kumimoji="1" lang="ja-JP" altLang="en-US" sz="2400" dirty="0"/>
            <a:t>テンプレート、</a:t>
          </a:r>
          <a:r>
            <a:rPr kumimoji="1" lang="en-US" altLang="ja-JP" sz="2400" dirty="0"/>
            <a:t>web</a:t>
          </a:r>
          <a:r>
            <a:rPr kumimoji="1" lang="ja-JP" altLang="en-US" sz="2400" dirty="0"/>
            <a:t>記事、条文</a:t>
          </a:r>
        </a:p>
      </dgm:t>
    </dgm:pt>
    <dgm:pt modelId="{15042D1B-BABA-4FA6-A2FE-65C37AF3CA34}" type="parTrans" cxnId="{AA084121-8143-4F47-A50F-0EC773B85A68}">
      <dgm:prSet/>
      <dgm:spPr/>
      <dgm:t>
        <a:bodyPr/>
        <a:lstStyle/>
        <a:p>
          <a:endParaRPr kumimoji="1" lang="ja-JP" altLang="en-US"/>
        </a:p>
      </dgm:t>
    </dgm:pt>
    <dgm:pt modelId="{92186FF1-CBA7-4118-8B7C-4A54D4A1D55F}" type="sibTrans" cxnId="{AA084121-8143-4F47-A50F-0EC773B85A68}">
      <dgm:prSet/>
      <dgm:spPr/>
      <dgm:t>
        <a:bodyPr/>
        <a:lstStyle/>
        <a:p>
          <a:endParaRPr kumimoji="1" lang="ja-JP" altLang="en-US"/>
        </a:p>
      </dgm:t>
    </dgm:pt>
    <dgm:pt modelId="{C4001AC6-0C54-4454-A1D1-4B7B00C452F1}">
      <dgm:prSet phldrT="[テキスト]" custT="1"/>
      <dgm:spPr>
        <a:solidFill>
          <a:schemeClr val="bg1"/>
        </a:solidFill>
        <a:ln>
          <a:gradFill flip="none" rotWithShape="1">
            <a:gsLst>
              <a:gs pos="0">
                <a:srgbClr val="5DE0E6"/>
              </a:gs>
              <a:gs pos="100000">
                <a:srgbClr val="004AAD"/>
              </a:gs>
            </a:gsLst>
            <a:lin ang="0" scaled="1"/>
            <a:tileRect/>
          </a:gradFill>
        </a:ln>
      </dgm:spPr>
      <dgm:t>
        <a:bodyPr/>
        <a:lstStyle/>
        <a:p>
          <a:r>
            <a:rPr kumimoji="1" lang="ja-JP" altLang="en-US" sz="2400" dirty="0"/>
            <a:t>判例（裁判例）</a:t>
          </a:r>
          <a:r>
            <a:rPr kumimoji="1" lang="en-US" altLang="ja-JP" sz="2400" dirty="0"/>
            <a:t>/</a:t>
          </a:r>
          <a:r>
            <a:rPr kumimoji="1" lang="ja-JP" altLang="en-US" sz="2400" dirty="0"/>
            <a:t>専門書</a:t>
          </a:r>
        </a:p>
      </dgm:t>
    </dgm:pt>
    <dgm:pt modelId="{8BA8BE01-C6D0-49A3-A72A-E60E8C12334C}" type="sibTrans" cxnId="{B20F6FCE-3B0E-4349-A9E7-D20E6B56681A}">
      <dgm:prSet/>
      <dgm:spPr/>
      <dgm:t>
        <a:bodyPr/>
        <a:lstStyle/>
        <a:p>
          <a:endParaRPr kumimoji="1" lang="ja-JP" altLang="en-US"/>
        </a:p>
      </dgm:t>
    </dgm:pt>
    <dgm:pt modelId="{F3C9DA42-E512-421E-952C-E4325B5BE25C}" type="parTrans" cxnId="{B20F6FCE-3B0E-4349-A9E7-D20E6B56681A}">
      <dgm:prSet/>
      <dgm:spPr/>
      <dgm:t>
        <a:bodyPr/>
        <a:lstStyle/>
        <a:p>
          <a:endParaRPr kumimoji="1" lang="ja-JP" altLang="en-US"/>
        </a:p>
      </dgm:t>
    </dgm:pt>
    <dgm:pt modelId="{28AB867F-0797-47C8-9F9A-9C5CC13D3D4D}">
      <dgm:prSet phldrT="[テキスト]" custT="1"/>
      <dgm:spPr>
        <a:solidFill>
          <a:schemeClr val="bg1"/>
        </a:solidFill>
        <a:ln>
          <a:gradFill flip="none" rotWithShape="1">
            <a:gsLst>
              <a:gs pos="0">
                <a:srgbClr val="5DE0E6"/>
              </a:gs>
              <a:gs pos="100000">
                <a:srgbClr val="004AAD"/>
              </a:gs>
            </a:gsLst>
            <a:lin ang="0" scaled="1"/>
            <a:tileRect/>
          </a:gradFill>
        </a:ln>
      </dgm:spPr>
      <dgm:t>
        <a:bodyPr/>
        <a:lstStyle/>
        <a:p>
          <a:r>
            <a:rPr kumimoji="1" lang="ja-JP" altLang="en-US" sz="2400" dirty="0"/>
            <a:t>解釈</a:t>
          </a:r>
          <a:r>
            <a:rPr kumimoji="1" lang="en-US" altLang="ja-JP" sz="2400" dirty="0"/>
            <a:t>/</a:t>
          </a:r>
          <a:r>
            <a:rPr kumimoji="1" lang="ja-JP" altLang="en-US" sz="2400" dirty="0"/>
            <a:t>趣旨</a:t>
          </a:r>
          <a:r>
            <a:rPr kumimoji="1" lang="en-US" altLang="ja-JP" sz="2400" dirty="0"/>
            <a:t>/</a:t>
          </a:r>
          <a:r>
            <a:rPr kumimoji="1" lang="ja-JP" altLang="en-US" sz="2400" dirty="0"/>
            <a:t>学説</a:t>
          </a:r>
        </a:p>
      </dgm:t>
    </dgm:pt>
    <dgm:pt modelId="{EEEA4A94-B95C-4D2D-BFEC-B936D3F1E38F}" type="sibTrans" cxnId="{86EB8838-3B51-4B39-A6D1-450E10CD8C04}">
      <dgm:prSet/>
      <dgm:spPr/>
      <dgm:t>
        <a:bodyPr/>
        <a:lstStyle/>
        <a:p>
          <a:endParaRPr kumimoji="1" lang="ja-JP" altLang="en-US"/>
        </a:p>
      </dgm:t>
    </dgm:pt>
    <dgm:pt modelId="{D40CE9FC-08F3-4077-A7AE-9D76342F3376}" type="parTrans" cxnId="{86EB8838-3B51-4B39-A6D1-450E10CD8C04}">
      <dgm:prSet/>
      <dgm:spPr/>
      <dgm:t>
        <a:bodyPr/>
        <a:lstStyle/>
        <a:p>
          <a:endParaRPr kumimoji="1" lang="ja-JP" altLang="en-US"/>
        </a:p>
      </dgm:t>
    </dgm:pt>
    <dgm:pt modelId="{AB1C36C6-CDB1-4E85-A6B7-1EEB0E53DC59}" type="pres">
      <dgm:prSet presAssocID="{546A1162-5497-48FD-92EB-83FDEA4B9DB1}" presName="Name0" presStyleCnt="0">
        <dgm:presLayoutVars>
          <dgm:dir/>
          <dgm:animLvl val="lvl"/>
          <dgm:resizeHandles val="exact"/>
        </dgm:presLayoutVars>
      </dgm:prSet>
      <dgm:spPr/>
    </dgm:pt>
    <dgm:pt modelId="{DAAD0400-71EC-417F-A488-86700357F07B}" type="pres">
      <dgm:prSet presAssocID="{28AB867F-0797-47C8-9F9A-9C5CC13D3D4D}" presName="Name8" presStyleCnt="0"/>
      <dgm:spPr/>
    </dgm:pt>
    <dgm:pt modelId="{36FCAB15-8C20-4ADC-8DCA-1B6527433EAE}" type="pres">
      <dgm:prSet presAssocID="{28AB867F-0797-47C8-9F9A-9C5CC13D3D4D}" presName="level" presStyleLbl="node1" presStyleIdx="0" presStyleCnt="3">
        <dgm:presLayoutVars>
          <dgm:chMax val="1"/>
          <dgm:bulletEnabled val="1"/>
        </dgm:presLayoutVars>
      </dgm:prSet>
      <dgm:spPr/>
    </dgm:pt>
    <dgm:pt modelId="{CF782480-B175-4C2E-913C-F64000B4D251}" type="pres">
      <dgm:prSet presAssocID="{28AB867F-0797-47C8-9F9A-9C5CC13D3D4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C9EC0C7-18C3-4CED-BF31-64A83F143DBD}" type="pres">
      <dgm:prSet presAssocID="{C4001AC6-0C54-4454-A1D1-4B7B00C452F1}" presName="Name8" presStyleCnt="0"/>
      <dgm:spPr/>
    </dgm:pt>
    <dgm:pt modelId="{D1BA249A-5ECC-4C27-BBB2-438591CDB028}" type="pres">
      <dgm:prSet presAssocID="{C4001AC6-0C54-4454-A1D1-4B7B00C452F1}" presName="level" presStyleLbl="node1" presStyleIdx="1" presStyleCnt="3">
        <dgm:presLayoutVars>
          <dgm:chMax val="1"/>
          <dgm:bulletEnabled val="1"/>
        </dgm:presLayoutVars>
      </dgm:prSet>
      <dgm:spPr/>
    </dgm:pt>
    <dgm:pt modelId="{0CA5816A-AFEA-4E85-B917-C606C2979CE5}" type="pres">
      <dgm:prSet presAssocID="{C4001AC6-0C54-4454-A1D1-4B7B00C452F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D556E99-8B6A-419F-AA9A-C5E84E229921}" type="pres">
      <dgm:prSet presAssocID="{E50AA5CA-E581-41EE-93FC-E12B72F84A85}" presName="Name8" presStyleCnt="0"/>
      <dgm:spPr/>
    </dgm:pt>
    <dgm:pt modelId="{BA4A7134-87C9-4FF4-B50D-602ED1327DE3}" type="pres">
      <dgm:prSet presAssocID="{E50AA5CA-E581-41EE-93FC-E12B72F84A85}" presName="level" presStyleLbl="node1" presStyleIdx="2" presStyleCnt="3">
        <dgm:presLayoutVars>
          <dgm:chMax val="1"/>
          <dgm:bulletEnabled val="1"/>
        </dgm:presLayoutVars>
      </dgm:prSet>
      <dgm:spPr/>
    </dgm:pt>
    <dgm:pt modelId="{A1BD2E59-82D2-4461-A4C1-5836DA7DA919}" type="pres">
      <dgm:prSet presAssocID="{E50AA5CA-E581-41EE-93FC-E12B72F84A8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A084121-8143-4F47-A50F-0EC773B85A68}" srcId="{546A1162-5497-48FD-92EB-83FDEA4B9DB1}" destId="{E50AA5CA-E581-41EE-93FC-E12B72F84A85}" srcOrd="2" destOrd="0" parTransId="{15042D1B-BABA-4FA6-A2FE-65C37AF3CA34}" sibTransId="{92186FF1-CBA7-4118-8B7C-4A54D4A1D55F}"/>
    <dgm:cxn modelId="{26475D2C-3115-4C5C-B225-B2A967621B3B}" type="presOf" srcId="{E50AA5CA-E581-41EE-93FC-E12B72F84A85}" destId="{A1BD2E59-82D2-4461-A4C1-5836DA7DA919}" srcOrd="1" destOrd="0" presId="urn:microsoft.com/office/officeart/2005/8/layout/pyramid1"/>
    <dgm:cxn modelId="{86EB8838-3B51-4B39-A6D1-450E10CD8C04}" srcId="{546A1162-5497-48FD-92EB-83FDEA4B9DB1}" destId="{28AB867F-0797-47C8-9F9A-9C5CC13D3D4D}" srcOrd="0" destOrd="0" parTransId="{D40CE9FC-08F3-4077-A7AE-9D76342F3376}" sibTransId="{EEEA4A94-B95C-4D2D-BFEC-B936D3F1E38F}"/>
    <dgm:cxn modelId="{CBDAE352-66CD-4E49-A899-C5E712F5F80D}" type="presOf" srcId="{28AB867F-0797-47C8-9F9A-9C5CC13D3D4D}" destId="{36FCAB15-8C20-4ADC-8DCA-1B6527433EAE}" srcOrd="0" destOrd="0" presId="urn:microsoft.com/office/officeart/2005/8/layout/pyramid1"/>
    <dgm:cxn modelId="{71113B97-DAD5-4A2D-A87B-390E5D7B5F23}" type="presOf" srcId="{E50AA5CA-E581-41EE-93FC-E12B72F84A85}" destId="{BA4A7134-87C9-4FF4-B50D-602ED1327DE3}" srcOrd="0" destOrd="0" presId="urn:microsoft.com/office/officeart/2005/8/layout/pyramid1"/>
    <dgm:cxn modelId="{FC92FDA8-D33D-46DA-A36A-FE7FC99EC64F}" type="presOf" srcId="{C4001AC6-0C54-4454-A1D1-4B7B00C452F1}" destId="{0CA5816A-AFEA-4E85-B917-C606C2979CE5}" srcOrd="1" destOrd="0" presId="urn:microsoft.com/office/officeart/2005/8/layout/pyramid1"/>
    <dgm:cxn modelId="{2CD4A6A9-D2C9-4CFF-980E-8668CEA8B0BE}" type="presOf" srcId="{546A1162-5497-48FD-92EB-83FDEA4B9DB1}" destId="{AB1C36C6-CDB1-4E85-A6B7-1EEB0E53DC59}" srcOrd="0" destOrd="0" presId="urn:microsoft.com/office/officeart/2005/8/layout/pyramid1"/>
    <dgm:cxn modelId="{56E991C7-7FFD-40F5-8F83-882BC2384294}" type="presOf" srcId="{C4001AC6-0C54-4454-A1D1-4B7B00C452F1}" destId="{D1BA249A-5ECC-4C27-BBB2-438591CDB028}" srcOrd="0" destOrd="0" presId="urn:microsoft.com/office/officeart/2005/8/layout/pyramid1"/>
    <dgm:cxn modelId="{B20F6FCE-3B0E-4349-A9E7-D20E6B56681A}" srcId="{546A1162-5497-48FD-92EB-83FDEA4B9DB1}" destId="{C4001AC6-0C54-4454-A1D1-4B7B00C452F1}" srcOrd="1" destOrd="0" parTransId="{F3C9DA42-E512-421E-952C-E4325B5BE25C}" sibTransId="{8BA8BE01-C6D0-49A3-A72A-E60E8C12334C}"/>
    <dgm:cxn modelId="{3ED7C2E7-6061-4A33-B64F-DB085A1566EF}" type="presOf" srcId="{28AB867F-0797-47C8-9F9A-9C5CC13D3D4D}" destId="{CF782480-B175-4C2E-913C-F64000B4D251}" srcOrd="1" destOrd="0" presId="urn:microsoft.com/office/officeart/2005/8/layout/pyramid1"/>
    <dgm:cxn modelId="{F9050DF9-04AA-4D5C-9D39-6B3759F43AEC}" type="presParOf" srcId="{AB1C36C6-CDB1-4E85-A6B7-1EEB0E53DC59}" destId="{DAAD0400-71EC-417F-A488-86700357F07B}" srcOrd="0" destOrd="0" presId="urn:microsoft.com/office/officeart/2005/8/layout/pyramid1"/>
    <dgm:cxn modelId="{F87FF4A3-C346-477B-BF0C-40B9E1DB37CF}" type="presParOf" srcId="{DAAD0400-71EC-417F-A488-86700357F07B}" destId="{36FCAB15-8C20-4ADC-8DCA-1B6527433EAE}" srcOrd="0" destOrd="0" presId="urn:microsoft.com/office/officeart/2005/8/layout/pyramid1"/>
    <dgm:cxn modelId="{5639FC86-9F11-4A07-AFBF-45136D8C3F23}" type="presParOf" srcId="{DAAD0400-71EC-417F-A488-86700357F07B}" destId="{CF782480-B175-4C2E-913C-F64000B4D251}" srcOrd="1" destOrd="0" presId="urn:microsoft.com/office/officeart/2005/8/layout/pyramid1"/>
    <dgm:cxn modelId="{EEB9B581-2301-4C38-BD74-5BE0B54CB4E4}" type="presParOf" srcId="{AB1C36C6-CDB1-4E85-A6B7-1EEB0E53DC59}" destId="{5C9EC0C7-18C3-4CED-BF31-64A83F143DBD}" srcOrd="1" destOrd="0" presId="urn:microsoft.com/office/officeart/2005/8/layout/pyramid1"/>
    <dgm:cxn modelId="{0D9A0770-533B-4B1F-BE66-F6B485DDCC94}" type="presParOf" srcId="{5C9EC0C7-18C3-4CED-BF31-64A83F143DBD}" destId="{D1BA249A-5ECC-4C27-BBB2-438591CDB028}" srcOrd="0" destOrd="0" presId="urn:microsoft.com/office/officeart/2005/8/layout/pyramid1"/>
    <dgm:cxn modelId="{9CFEF247-D0D7-4593-A29F-6DFBDFD7185D}" type="presParOf" srcId="{5C9EC0C7-18C3-4CED-BF31-64A83F143DBD}" destId="{0CA5816A-AFEA-4E85-B917-C606C2979CE5}" srcOrd="1" destOrd="0" presId="urn:microsoft.com/office/officeart/2005/8/layout/pyramid1"/>
    <dgm:cxn modelId="{04E78E25-52C7-4021-A5C3-7C9E13F67CE2}" type="presParOf" srcId="{AB1C36C6-CDB1-4E85-A6B7-1EEB0E53DC59}" destId="{2D556E99-8B6A-419F-AA9A-C5E84E229921}" srcOrd="2" destOrd="0" presId="urn:microsoft.com/office/officeart/2005/8/layout/pyramid1"/>
    <dgm:cxn modelId="{D73CC9D9-590D-4D7D-B9AF-77F9811007F3}" type="presParOf" srcId="{2D556E99-8B6A-419F-AA9A-C5E84E229921}" destId="{BA4A7134-87C9-4FF4-B50D-602ED1327DE3}" srcOrd="0" destOrd="0" presId="urn:microsoft.com/office/officeart/2005/8/layout/pyramid1"/>
    <dgm:cxn modelId="{698D2A3E-0903-42E2-A9B6-486E92064569}" type="presParOf" srcId="{2D556E99-8B6A-419F-AA9A-C5E84E229921}" destId="{A1BD2E59-82D2-4461-A4C1-5836DA7DA91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CAB15-8C20-4ADC-8DCA-1B6527433EAE}">
      <dsp:nvSpPr>
        <dsp:cNvPr id="0" name=""/>
        <dsp:cNvSpPr/>
      </dsp:nvSpPr>
      <dsp:spPr>
        <a:xfrm>
          <a:off x="2438399" y="0"/>
          <a:ext cx="2438399" cy="1625599"/>
        </a:xfrm>
        <a:prstGeom prst="trapezoid">
          <a:avLst>
            <a:gd name="adj" fmla="val 75000"/>
          </a:avLst>
        </a:prstGeom>
        <a:solidFill>
          <a:schemeClr val="bg1"/>
        </a:solidFill>
        <a:ln w="25400" cap="flat" cmpd="sng" algn="ctr">
          <a:gradFill flip="none" rotWithShape="1">
            <a:gsLst>
              <a:gs pos="0">
                <a:srgbClr val="5DE0E6"/>
              </a:gs>
              <a:gs pos="100000">
                <a:srgbClr val="004AAD"/>
              </a:gs>
            </a:gsLst>
            <a:lin ang="0" scaled="1"/>
            <a:tileRect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kern="1200" dirty="0"/>
            <a:t>解釈</a:t>
          </a:r>
          <a:r>
            <a:rPr kumimoji="1" lang="en-US" altLang="ja-JP" sz="2400" kern="1200" dirty="0"/>
            <a:t>/</a:t>
          </a:r>
          <a:r>
            <a:rPr kumimoji="1" lang="ja-JP" altLang="en-US" sz="2400" kern="1200" dirty="0"/>
            <a:t>趣旨</a:t>
          </a:r>
          <a:r>
            <a:rPr kumimoji="1" lang="en-US" altLang="ja-JP" sz="2400" kern="1200" dirty="0"/>
            <a:t>/</a:t>
          </a:r>
          <a:r>
            <a:rPr kumimoji="1" lang="ja-JP" altLang="en-US" sz="2400" kern="1200" dirty="0"/>
            <a:t>学説</a:t>
          </a:r>
        </a:p>
      </dsp:txBody>
      <dsp:txXfrm>
        <a:off x="2438399" y="0"/>
        <a:ext cx="2438399" cy="1625599"/>
      </dsp:txXfrm>
    </dsp:sp>
    <dsp:sp modelId="{D1BA249A-5ECC-4C27-BBB2-438591CDB028}">
      <dsp:nvSpPr>
        <dsp:cNvPr id="0" name=""/>
        <dsp:cNvSpPr/>
      </dsp:nvSpPr>
      <dsp:spPr>
        <a:xfrm>
          <a:off x="1219199" y="1625599"/>
          <a:ext cx="4876799" cy="1625599"/>
        </a:xfrm>
        <a:prstGeom prst="trapezoid">
          <a:avLst>
            <a:gd name="adj" fmla="val 75000"/>
          </a:avLst>
        </a:prstGeom>
        <a:solidFill>
          <a:schemeClr val="bg1"/>
        </a:solidFill>
        <a:ln w="25400" cap="flat" cmpd="sng" algn="ctr">
          <a:gradFill flip="none" rotWithShape="1">
            <a:gsLst>
              <a:gs pos="0">
                <a:srgbClr val="5DE0E6"/>
              </a:gs>
              <a:gs pos="100000">
                <a:srgbClr val="004AAD"/>
              </a:gs>
            </a:gsLst>
            <a:lin ang="0" scaled="1"/>
            <a:tileRect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kern="1200" dirty="0"/>
            <a:t>判例（裁判例）</a:t>
          </a:r>
          <a:r>
            <a:rPr kumimoji="1" lang="en-US" altLang="ja-JP" sz="2400" kern="1200" dirty="0"/>
            <a:t>/</a:t>
          </a:r>
          <a:r>
            <a:rPr kumimoji="1" lang="ja-JP" altLang="en-US" sz="2400" kern="1200" dirty="0"/>
            <a:t>専門書</a:t>
          </a:r>
        </a:p>
      </dsp:txBody>
      <dsp:txXfrm>
        <a:off x="2072639" y="1625599"/>
        <a:ext cx="3169919" cy="1625599"/>
      </dsp:txXfrm>
    </dsp:sp>
    <dsp:sp modelId="{BA4A7134-87C9-4FF4-B50D-602ED1327DE3}">
      <dsp:nvSpPr>
        <dsp:cNvPr id="0" name=""/>
        <dsp:cNvSpPr/>
      </dsp:nvSpPr>
      <dsp:spPr>
        <a:xfrm>
          <a:off x="0" y="3251199"/>
          <a:ext cx="7315199" cy="1625599"/>
        </a:xfrm>
        <a:prstGeom prst="trapezoid">
          <a:avLst>
            <a:gd name="adj" fmla="val 75000"/>
          </a:avLst>
        </a:prstGeom>
        <a:noFill/>
        <a:ln w="25400" cap="flat" cmpd="sng" algn="ctr">
          <a:gradFill flip="none" rotWithShape="1">
            <a:gsLst>
              <a:gs pos="0">
                <a:srgbClr val="5DE0E6"/>
              </a:gs>
              <a:gs pos="100000">
                <a:srgbClr val="004AAD"/>
              </a:gs>
            </a:gsLst>
            <a:lin ang="0" scaled="1"/>
            <a:tileRect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400" kern="1200" dirty="0"/>
            <a:t>テンプレート、</a:t>
          </a:r>
          <a:r>
            <a:rPr kumimoji="1" lang="en-US" altLang="ja-JP" sz="2400" kern="1200" dirty="0"/>
            <a:t>web</a:t>
          </a:r>
          <a:r>
            <a:rPr kumimoji="1" lang="ja-JP" altLang="en-US" sz="2400" kern="1200" dirty="0"/>
            <a:t>記事、条文</a:t>
          </a:r>
        </a:p>
      </dsp:txBody>
      <dsp:txXfrm>
        <a:off x="1280159" y="3251199"/>
        <a:ext cx="4754879" cy="1625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6700" y="266700"/>
            <a:ext cx="17754599" cy="9753600"/>
            <a:chOff x="0" y="0"/>
            <a:chExt cx="4469349" cy="23969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9349" cy="2396921"/>
            </a:xfrm>
            <a:custGeom>
              <a:avLst/>
              <a:gdLst/>
              <a:ahLst/>
              <a:cxnLst/>
              <a:rect l="l" t="t" r="r" b="b"/>
              <a:pathLst>
                <a:path w="4469349" h="2396921">
                  <a:moveTo>
                    <a:pt x="22964" y="0"/>
                  </a:moveTo>
                  <a:lnTo>
                    <a:pt x="4446384" y="0"/>
                  </a:lnTo>
                  <a:cubicBezTo>
                    <a:pt x="4452475" y="0"/>
                    <a:pt x="4458316" y="2419"/>
                    <a:pt x="4462623" y="6726"/>
                  </a:cubicBezTo>
                  <a:cubicBezTo>
                    <a:pt x="4466929" y="11033"/>
                    <a:pt x="4469349" y="16874"/>
                    <a:pt x="4469349" y="22964"/>
                  </a:cubicBezTo>
                  <a:lnTo>
                    <a:pt x="4469349" y="2373957"/>
                  </a:lnTo>
                  <a:cubicBezTo>
                    <a:pt x="4469349" y="2380048"/>
                    <a:pt x="4466929" y="2385888"/>
                    <a:pt x="4462623" y="2390195"/>
                  </a:cubicBezTo>
                  <a:cubicBezTo>
                    <a:pt x="4458316" y="2394502"/>
                    <a:pt x="4452475" y="2396921"/>
                    <a:pt x="4446384" y="2396921"/>
                  </a:cubicBezTo>
                  <a:lnTo>
                    <a:pt x="22964" y="2396921"/>
                  </a:lnTo>
                  <a:cubicBezTo>
                    <a:pt x="16874" y="2396921"/>
                    <a:pt x="11033" y="2394502"/>
                    <a:pt x="6726" y="2390195"/>
                  </a:cubicBezTo>
                  <a:cubicBezTo>
                    <a:pt x="2419" y="2385888"/>
                    <a:pt x="0" y="2380048"/>
                    <a:pt x="0" y="2373957"/>
                  </a:cubicBezTo>
                  <a:lnTo>
                    <a:pt x="0" y="22964"/>
                  </a:lnTo>
                  <a:cubicBezTo>
                    <a:pt x="0" y="16874"/>
                    <a:pt x="2419" y="11033"/>
                    <a:pt x="6726" y="6726"/>
                  </a:cubicBezTo>
                  <a:cubicBezTo>
                    <a:pt x="11033" y="2419"/>
                    <a:pt x="16874" y="0"/>
                    <a:pt x="2296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4300"/>
              <a:ext cx="4469349" cy="2511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89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4686527" y="5848350"/>
            <a:ext cx="8914946" cy="0"/>
          </a:xfrm>
          <a:prstGeom prst="line">
            <a:avLst/>
          </a:prstGeom>
          <a:ln w="28575" cap="flat">
            <a:solidFill>
              <a:srgbClr val="5CDFE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9" name="TextBox 9"/>
          <p:cNvSpPr txBox="1"/>
          <p:nvPr/>
        </p:nvSpPr>
        <p:spPr>
          <a:xfrm>
            <a:off x="3294728" y="3435539"/>
            <a:ext cx="11698544" cy="449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endParaRPr lang="en-US" altLang="ja-JP" sz="6000" b="1" dirty="0">
              <a:solidFill>
                <a:srgbClr val="545454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  <a:p>
            <a:pPr algn="ctr">
              <a:lnSpc>
                <a:spcPts val="8959"/>
              </a:lnSpc>
            </a:pPr>
            <a:r>
              <a:rPr lang="ja-JP" altLang="en-US" sz="60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生成</a:t>
            </a:r>
            <a:r>
              <a:rPr lang="en-US" altLang="ja-JP" sz="60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AI</a:t>
            </a:r>
            <a:r>
              <a:rPr lang="ja-JP" altLang="en-US" sz="60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を用いた契約書作成</a:t>
            </a:r>
            <a:endParaRPr lang="en-US" altLang="ja-JP" sz="6000" b="1" dirty="0">
              <a:solidFill>
                <a:srgbClr val="545454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  <a:p>
            <a:pPr algn="ctr">
              <a:lnSpc>
                <a:spcPts val="8959"/>
              </a:lnSpc>
            </a:pPr>
            <a:r>
              <a:rPr lang="en-US" altLang="ja-JP" sz="44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LT</a:t>
            </a:r>
            <a:r>
              <a:rPr lang="ja-JP" altLang="en-US" sz="44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版</a:t>
            </a:r>
            <a:endParaRPr lang="en-US" altLang="ja-JP" sz="4400" b="1" dirty="0">
              <a:solidFill>
                <a:srgbClr val="545454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  <a:p>
            <a:pPr algn="ctr">
              <a:lnSpc>
                <a:spcPts val="8959"/>
              </a:lnSpc>
            </a:pPr>
            <a:r>
              <a:rPr lang="ja-JP" altLang="en-US" sz="28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弁護士　原智輝（</a:t>
            </a:r>
            <a:r>
              <a:rPr lang="en-US" altLang="ja-JP" sz="28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Hara Tomoki)</a:t>
            </a:r>
            <a:endParaRPr lang="en-US" sz="3600" b="1" dirty="0">
              <a:solidFill>
                <a:srgbClr val="545454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73CDBD7-2850-BC5B-D360-CADA29CD6C00}"/>
              </a:ext>
            </a:extLst>
          </p:cNvPr>
          <p:cNvGrpSpPr/>
          <p:nvPr/>
        </p:nvGrpSpPr>
        <p:grpSpPr>
          <a:xfrm>
            <a:off x="5903634" y="8261162"/>
            <a:ext cx="6480730" cy="1219200"/>
            <a:chOff x="5903635" y="6715125"/>
            <a:chExt cx="6480730" cy="1219200"/>
          </a:xfrm>
        </p:grpSpPr>
        <p:sp>
          <p:nvSpPr>
            <p:cNvPr id="10" name="TextBox 10"/>
            <p:cNvSpPr txBox="1"/>
            <p:nvPr/>
          </p:nvSpPr>
          <p:spPr>
            <a:xfrm>
              <a:off x="5903635" y="7177820"/>
              <a:ext cx="6480730" cy="591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b="1" dirty="0" err="1">
                  <a:solidFill>
                    <a:srgbClr val="545454"/>
                  </a:solidFill>
                  <a:latin typeface="Noto Sans JP Bold"/>
                  <a:ea typeface="Noto Sans JP Bold"/>
                  <a:cs typeface="Noto Sans JP Bold"/>
                  <a:sym typeface="Noto Sans JP Bold"/>
                </a:rPr>
                <a:t>tAiL</a:t>
              </a:r>
              <a:r>
                <a:rPr 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cs typeface="Noto Sans JP Bold"/>
                  <a:sym typeface="Noto Sans JP Bold"/>
                </a:rPr>
                <a:t>.</a:t>
              </a:r>
              <a:r>
                <a:rPr lang="ja-JP" alt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cs typeface="Noto Sans JP Bold"/>
                  <a:sym typeface="Noto Sans JP Bold"/>
                </a:rPr>
                <a:t>法律事務所</a:t>
              </a:r>
              <a:endParaRPr lang="en-US" sz="36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endParaRPr>
            </a:p>
          </p:txBody>
        </p:sp>
        <p:pic>
          <p:nvPicPr>
            <p:cNvPr id="12" name="図 11" descr="ロゴ, アイコン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D6B745B7-4BBA-050C-9F4B-51FCDBD9A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107" y="6715125"/>
              <a:ext cx="1219200" cy="1219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426448-CF64-E0A1-D288-8CB67F4E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60F10CD-12C2-7FDE-B9AF-73EFD2819B15}"/>
              </a:ext>
            </a:extLst>
          </p:cNvPr>
          <p:cNvGrpSpPr/>
          <p:nvPr/>
        </p:nvGrpSpPr>
        <p:grpSpPr>
          <a:xfrm>
            <a:off x="266700" y="266700"/>
            <a:ext cx="17754599" cy="9753600"/>
            <a:chOff x="0" y="0"/>
            <a:chExt cx="4469349" cy="239692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1997128-3E88-F628-9E64-4A73DA0055D0}"/>
                </a:ext>
              </a:extLst>
            </p:cNvPr>
            <p:cNvSpPr/>
            <p:nvPr/>
          </p:nvSpPr>
          <p:spPr>
            <a:xfrm>
              <a:off x="0" y="0"/>
              <a:ext cx="4469349" cy="2396921"/>
            </a:xfrm>
            <a:custGeom>
              <a:avLst/>
              <a:gdLst/>
              <a:ahLst/>
              <a:cxnLst/>
              <a:rect l="l" t="t" r="r" b="b"/>
              <a:pathLst>
                <a:path w="4469349" h="2396921">
                  <a:moveTo>
                    <a:pt x="22964" y="0"/>
                  </a:moveTo>
                  <a:lnTo>
                    <a:pt x="4446384" y="0"/>
                  </a:lnTo>
                  <a:cubicBezTo>
                    <a:pt x="4452475" y="0"/>
                    <a:pt x="4458316" y="2419"/>
                    <a:pt x="4462623" y="6726"/>
                  </a:cubicBezTo>
                  <a:cubicBezTo>
                    <a:pt x="4466929" y="11033"/>
                    <a:pt x="4469349" y="16874"/>
                    <a:pt x="4469349" y="22964"/>
                  </a:cubicBezTo>
                  <a:lnTo>
                    <a:pt x="4469349" y="2373957"/>
                  </a:lnTo>
                  <a:cubicBezTo>
                    <a:pt x="4469349" y="2380048"/>
                    <a:pt x="4466929" y="2385888"/>
                    <a:pt x="4462623" y="2390195"/>
                  </a:cubicBezTo>
                  <a:cubicBezTo>
                    <a:pt x="4458316" y="2394502"/>
                    <a:pt x="4452475" y="2396921"/>
                    <a:pt x="4446384" y="2396921"/>
                  </a:cubicBezTo>
                  <a:lnTo>
                    <a:pt x="22964" y="2396921"/>
                  </a:lnTo>
                  <a:cubicBezTo>
                    <a:pt x="16874" y="2396921"/>
                    <a:pt x="11033" y="2394502"/>
                    <a:pt x="6726" y="2390195"/>
                  </a:cubicBezTo>
                  <a:cubicBezTo>
                    <a:pt x="2419" y="2385888"/>
                    <a:pt x="0" y="2380048"/>
                    <a:pt x="0" y="2373957"/>
                  </a:cubicBezTo>
                  <a:lnTo>
                    <a:pt x="0" y="22964"/>
                  </a:lnTo>
                  <a:cubicBezTo>
                    <a:pt x="0" y="16874"/>
                    <a:pt x="2419" y="11033"/>
                    <a:pt x="6726" y="6726"/>
                  </a:cubicBezTo>
                  <a:cubicBezTo>
                    <a:pt x="11033" y="2419"/>
                    <a:pt x="16874" y="0"/>
                    <a:pt x="2296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9AF1A93-BD69-37C8-1E4A-84C1D44E6F3F}"/>
                </a:ext>
              </a:extLst>
            </p:cNvPr>
            <p:cNvSpPr txBox="1"/>
            <p:nvPr/>
          </p:nvSpPr>
          <p:spPr>
            <a:xfrm>
              <a:off x="0" y="-114300"/>
              <a:ext cx="4469349" cy="2511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89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10CDD6F-E0F2-23AF-8644-18DBC148E064}"/>
              </a:ext>
            </a:extLst>
          </p:cNvPr>
          <p:cNvGrpSpPr/>
          <p:nvPr/>
        </p:nvGrpSpPr>
        <p:grpSpPr>
          <a:xfrm>
            <a:off x="762000" y="876300"/>
            <a:ext cx="6480730" cy="1219200"/>
            <a:chOff x="5903635" y="6715125"/>
            <a:chExt cx="6480730" cy="1219200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D12194C-4376-5FD8-BEC9-84C1FD349DC2}"/>
                </a:ext>
              </a:extLst>
            </p:cNvPr>
            <p:cNvSpPr txBox="1"/>
            <p:nvPr/>
          </p:nvSpPr>
          <p:spPr>
            <a:xfrm>
              <a:off x="5903635" y="7177820"/>
              <a:ext cx="6480730" cy="591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b="1" dirty="0" err="1">
                  <a:solidFill>
                    <a:srgbClr val="545454"/>
                  </a:solidFill>
                  <a:latin typeface="Noto Sans JP Bold"/>
                  <a:ea typeface="Noto Sans JP Bold"/>
                  <a:cs typeface="Noto Sans JP Bold"/>
                  <a:sym typeface="Noto Sans JP Bold"/>
                </a:rPr>
                <a:t>tAiL</a:t>
              </a:r>
              <a:r>
                <a:rPr 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cs typeface="Noto Sans JP Bold"/>
                  <a:sym typeface="Noto Sans JP Bold"/>
                </a:rPr>
                <a:t>.</a:t>
              </a:r>
              <a:r>
                <a:rPr lang="ja-JP" alt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cs typeface="Noto Sans JP Bold"/>
                  <a:sym typeface="Noto Sans JP Bold"/>
                </a:rPr>
                <a:t>法律事務所</a:t>
              </a:r>
              <a:endParaRPr lang="en-US" sz="36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endParaRPr>
            </a:p>
          </p:txBody>
        </p:sp>
        <p:pic>
          <p:nvPicPr>
            <p:cNvPr id="12" name="図 11" descr="ロゴ, アイコン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32D0F5FD-6141-0937-B113-938ED92FD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107" y="6715125"/>
              <a:ext cx="1219200" cy="1219200"/>
            </a:xfrm>
            <a:prstGeom prst="rect">
              <a:avLst/>
            </a:prstGeom>
          </p:spPr>
        </p:pic>
      </p:grpSp>
      <p:pic>
        <p:nvPicPr>
          <p:cNvPr id="13" name="図 12" descr="アイコン, 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EFD3264B-2C94-6F86-8796-3AD5EC58B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595" y="7065169"/>
            <a:ext cx="2934704" cy="295513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BF057BB-1F7A-597F-F9EC-FCF92CB1B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466" y="2216159"/>
            <a:ext cx="10551065" cy="585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21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DE0E6">
                <a:alpha val="100000"/>
              </a:srgbClr>
            </a:gs>
            <a:gs pos="100000">
              <a:srgbClr val="004AAD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C92450-7AD8-6A82-6A0B-AF36697E0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0DC99AF-1124-69A7-5FED-ECB2F4EB0257}"/>
              </a:ext>
            </a:extLst>
          </p:cNvPr>
          <p:cNvGrpSpPr/>
          <p:nvPr/>
        </p:nvGrpSpPr>
        <p:grpSpPr>
          <a:xfrm>
            <a:off x="266700" y="266700"/>
            <a:ext cx="17754599" cy="9753600"/>
            <a:chOff x="0" y="0"/>
            <a:chExt cx="4469349" cy="239692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B5383A5-ECC8-454D-3AFF-86E579D8DD0D}"/>
                </a:ext>
              </a:extLst>
            </p:cNvPr>
            <p:cNvSpPr/>
            <p:nvPr/>
          </p:nvSpPr>
          <p:spPr>
            <a:xfrm>
              <a:off x="0" y="0"/>
              <a:ext cx="4469349" cy="2396921"/>
            </a:xfrm>
            <a:custGeom>
              <a:avLst/>
              <a:gdLst/>
              <a:ahLst/>
              <a:cxnLst/>
              <a:rect l="l" t="t" r="r" b="b"/>
              <a:pathLst>
                <a:path w="4469349" h="2396921">
                  <a:moveTo>
                    <a:pt x="22964" y="0"/>
                  </a:moveTo>
                  <a:lnTo>
                    <a:pt x="4446384" y="0"/>
                  </a:lnTo>
                  <a:cubicBezTo>
                    <a:pt x="4452475" y="0"/>
                    <a:pt x="4458316" y="2419"/>
                    <a:pt x="4462623" y="6726"/>
                  </a:cubicBezTo>
                  <a:cubicBezTo>
                    <a:pt x="4466929" y="11033"/>
                    <a:pt x="4469349" y="16874"/>
                    <a:pt x="4469349" y="22964"/>
                  </a:cubicBezTo>
                  <a:lnTo>
                    <a:pt x="4469349" y="2373957"/>
                  </a:lnTo>
                  <a:cubicBezTo>
                    <a:pt x="4469349" y="2380048"/>
                    <a:pt x="4466929" y="2385888"/>
                    <a:pt x="4462623" y="2390195"/>
                  </a:cubicBezTo>
                  <a:cubicBezTo>
                    <a:pt x="4458316" y="2394502"/>
                    <a:pt x="4452475" y="2396921"/>
                    <a:pt x="4446384" y="2396921"/>
                  </a:cubicBezTo>
                  <a:lnTo>
                    <a:pt x="22964" y="2396921"/>
                  </a:lnTo>
                  <a:cubicBezTo>
                    <a:pt x="16874" y="2396921"/>
                    <a:pt x="11033" y="2394502"/>
                    <a:pt x="6726" y="2390195"/>
                  </a:cubicBezTo>
                  <a:cubicBezTo>
                    <a:pt x="2419" y="2385888"/>
                    <a:pt x="0" y="2380048"/>
                    <a:pt x="0" y="2373957"/>
                  </a:cubicBezTo>
                  <a:lnTo>
                    <a:pt x="0" y="22964"/>
                  </a:lnTo>
                  <a:cubicBezTo>
                    <a:pt x="0" y="16874"/>
                    <a:pt x="2419" y="11033"/>
                    <a:pt x="6726" y="6726"/>
                  </a:cubicBezTo>
                  <a:cubicBezTo>
                    <a:pt x="11033" y="2419"/>
                    <a:pt x="16874" y="0"/>
                    <a:pt x="2296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29B706F-E668-C180-0E21-0C5604B534F0}"/>
                </a:ext>
              </a:extLst>
            </p:cNvPr>
            <p:cNvSpPr txBox="1"/>
            <p:nvPr/>
          </p:nvSpPr>
          <p:spPr>
            <a:xfrm>
              <a:off x="0" y="-114300"/>
              <a:ext cx="4469349" cy="2511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89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7A21798-FD7B-C1C4-2966-BE63F63CC080}"/>
              </a:ext>
            </a:extLst>
          </p:cNvPr>
          <p:cNvSpPr/>
          <p:nvPr/>
        </p:nvSpPr>
        <p:spPr>
          <a:xfrm>
            <a:off x="1628776" y="4300249"/>
            <a:ext cx="134332" cy="1547457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ECD0E205-5016-5ADB-954B-CDB0416D5800}"/>
              </a:ext>
            </a:extLst>
          </p:cNvPr>
          <p:cNvSpPr txBox="1"/>
          <p:nvPr/>
        </p:nvSpPr>
        <p:spPr>
          <a:xfrm>
            <a:off x="2624628" y="3332979"/>
            <a:ext cx="13030200" cy="3155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ぶっちゃけ弁護士費用は高い</a:t>
            </a: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pPr algn="ctr">
              <a:lnSpc>
                <a:spcPts val="5040"/>
              </a:lnSpc>
            </a:pPr>
            <a:endParaRPr lang="en-US" altLang="ja-JP" sz="3600" b="1" dirty="0">
              <a:solidFill>
                <a:srgbClr val="004AAD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  <a:p>
            <a:pPr algn="ctr">
              <a:lnSpc>
                <a:spcPts val="5040"/>
              </a:lnSpc>
            </a:pPr>
            <a:r>
              <a:rPr lang="ja-JP" altLang="en-US" sz="36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企業法務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も</a:t>
            </a:r>
            <a:r>
              <a:rPr lang="ja-JP" altLang="en-US" sz="36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契約書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も生成</a:t>
            </a:r>
            <a:r>
              <a: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AI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を試してみたい</a:t>
            </a: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  <a:p>
            <a:pPr algn="ctr">
              <a:lnSpc>
                <a:spcPts val="5040"/>
              </a:lnSpc>
            </a:pP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  <a:p>
            <a:pPr algn="ctr">
              <a:lnSpc>
                <a:spcPts val="5040"/>
              </a:lnSpc>
            </a:pPr>
            <a:r>
              <a: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…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けど、本当に</a:t>
            </a:r>
            <a:r>
              <a:rPr lang="ja-JP" altLang="en-US" sz="3600" b="1" dirty="0">
                <a:solidFill>
                  <a:srgbClr val="004AAD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信用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できる？</a:t>
            </a:r>
            <a:endParaRPr lang="en-US" sz="3600" b="1" dirty="0">
              <a:solidFill>
                <a:srgbClr val="545454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C07CC86-14FF-7067-BCA4-A07F91CEAD63}"/>
              </a:ext>
            </a:extLst>
          </p:cNvPr>
          <p:cNvSpPr/>
          <p:nvPr/>
        </p:nvSpPr>
        <p:spPr>
          <a:xfrm>
            <a:off x="15520496" y="4300249"/>
            <a:ext cx="134332" cy="1547457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50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84CF7C-D370-9517-B464-CF0FFDED6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>
            <a:extLst>
              <a:ext uri="{FF2B5EF4-FFF2-40B4-BE49-F238E27FC236}">
                <a16:creationId xmlns:a16="http://schemas.microsoft.com/office/drawing/2014/main" id="{0292B472-F124-149D-2D2A-E666D57F3197}"/>
              </a:ext>
            </a:extLst>
          </p:cNvPr>
          <p:cNvSpPr/>
          <p:nvPr/>
        </p:nvSpPr>
        <p:spPr>
          <a:xfrm flipH="1">
            <a:off x="11430000" y="0"/>
            <a:ext cx="6852834" cy="10287000"/>
          </a:xfrm>
          <a:prstGeom prst="rtTriangle">
            <a:avLst/>
          </a:prstGeom>
          <a:gradFill flip="none" rotWithShape="1">
            <a:gsLst>
              <a:gs pos="0">
                <a:srgbClr val="004AAD">
                  <a:alpha val="53000"/>
                </a:srgbClr>
              </a:gs>
              <a:gs pos="100000">
                <a:srgbClr val="5DE0E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99B9DC20-E965-3545-3AD2-82D044C8C9D4}"/>
              </a:ext>
            </a:extLst>
          </p:cNvPr>
          <p:cNvSpPr/>
          <p:nvPr/>
        </p:nvSpPr>
        <p:spPr>
          <a:xfrm>
            <a:off x="0" y="6134100"/>
            <a:ext cx="13792200" cy="4152900"/>
          </a:xfrm>
          <a:prstGeom prst="rtTriangle">
            <a:avLst/>
          </a:prstGeom>
          <a:gradFill flip="none" rotWithShape="1">
            <a:gsLst>
              <a:gs pos="0">
                <a:srgbClr val="5DE0E6"/>
              </a:gs>
              <a:gs pos="95000">
                <a:srgbClr val="004AAD">
                  <a:alpha val="51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A69FC737-D679-7869-BB3D-2324170139FC}"/>
              </a:ext>
            </a:extLst>
          </p:cNvPr>
          <p:cNvSpPr txBox="1"/>
          <p:nvPr/>
        </p:nvSpPr>
        <p:spPr>
          <a:xfrm>
            <a:off x="609600" y="571500"/>
            <a:ext cx="130302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ja-JP" altLang="en-US" sz="44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結論</a:t>
            </a:r>
            <a:endParaRPr lang="en-US" sz="4400" b="1" dirty="0">
              <a:solidFill>
                <a:srgbClr val="545454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C78E23-92DE-2E78-2373-12B085F3E315}"/>
              </a:ext>
            </a:extLst>
          </p:cNvPr>
          <p:cNvSpPr txBox="1"/>
          <p:nvPr/>
        </p:nvSpPr>
        <p:spPr>
          <a:xfrm>
            <a:off x="666750" y="2226850"/>
            <a:ext cx="1538545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to Sans JP Bold"/>
                <a:ea typeface="Noto Sans JP Bold"/>
                <a:cs typeface="+mn-cs"/>
                <a:sym typeface="Noto Sans JP Bold"/>
              </a:rPr>
              <a:t>契約業務の</a:t>
            </a:r>
            <a:r>
              <a:rPr kumimoji="0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to Sans JP Bold"/>
                <a:ea typeface="Noto Sans JP Bold"/>
                <a:cs typeface="+mn-cs"/>
                <a:sym typeface="Noto Sans JP Bold"/>
              </a:rPr>
              <a:t>AI</a:t>
            </a:r>
            <a:r>
              <a:rPr kumimoji="0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to Sans JP Bold"/>
                <a:ea typeface="Noto Sans JP Bold"/>
                <a:cs typeface="+mn-cs"/>
                <a:sym typeface="Noto Sans JP Bold"/>
              </a:rPr>
              <a:t>活用で失敗しないコツは</a:t>
            </a:r>
            <a:endParaRPr kumimoji="0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Noto Sans JP Bold"/>
              <a:ea typeface="Noto Sans JP Bold"/>
              <a:cs typeface="+mn-cs"/>
              <a:sym typeface="Noto Sans JP Bold"/>
            </a:endParaRPr>
          </a:p>
          <a:p>
            <a:endParaRPr kumimoji="0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srgbClr val="004AAD"/>
              </a:solidFill>
              <a:effectLst/>
              <a:uLnTx/>
              <a:uFillTx/>
              <a:latin typeface="Noto Sans JP Bold"/>
              <a:ea typeface="Noto Sans JP Bold"/>
              <a:cs typeface="+mn-cs"/>
              <a:sym typeface="Noto Sans JP Bold"/>
            </a:endParaRPr>
          </a:p>
          <a:p>
            <a:r>
              <a:rPr kumimoji="0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to Sans JP Bold"/>
                <a:ea typeface="Noto Sans JP Bold"/>
                <a:cs typeface="+mn-cs"/>
                <a:sym typeface="Noto Sans JP Bold"/>
              </a:rPr>
              <a:t>人間がシステムとデータを作り、</a:t>
            </a:r>
            <a:r>
              <a:rPr kumimoji="0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to Sans JP Bold"/>
                <a:ea typeface="Noto Sans JP Bold"/>
                <a:cs typeface="+mn-cs"/>
                <a:sym typeface="Noto Sans JP Bold"/>
              </a:rPr>
              <a:t>AI</a:t>
            </a:r>
            <a:r>
              <a:rPr kumimoji="0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to Sans JP Bold"/>
                <a:ea typeface="Noto Sans JP Bold"/>
                <a:cs typeface="+mn-cs"/>
                <a:sym typeface="Noto Sans JP Bold"/>
              </a:rPr>
              <a:t>に作業をやらせること</a:t>
            </a:r>
            <a:endParaRPr lang="ja-JP" altLang="en-US" sz="2400" dirty="0">
              <a:solidFill>
                <a:srgbClr val="004A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30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883D07-5506-E133-538F-92AF76059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ロゴ, 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5250262F-42FF-55C2-27C6-616E329819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579" y="9295238"/>
            <a:ext cx="855513" cy="85551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E44D70C-51F2-6AA4-8336-5D5F6A3B966E}"/>
              </a:ext>
            </a:extLst>
          </p:cNvPr>
          <p:cNvSpPr/>
          <p:nvPr/>
        </p:nvSpPr>
        <p:spPr>
          <a:xfrm rot="16200000">
            <a:off x="9076836" y="-9076834"/>
            <a:ext cx="134332" cy="18288001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3C2D37D-85B9-35E5-DC7C-CBB8BA6F81F2}"/>
              </a:ext>
            </a:extLst>
          </p:cNvPr>
          <p:cNvSpPr/>
          <p:nvPr/>
        </p:nvSpPr>
        <p:spPr>
          <a:xfrm rot="5400000" flipV="1">
            <a:off x="9083761" y="1075833"/>
            <a:ext cx="134332" cy="18288001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A962439-5802-8E65-E3C9-806CBE517F4E}"/>
              </a:ext>
            </a:extLst>
          </p:cNvPr>
          <p:cNvSpPr/>
          <p:nvPr/>
        </p:nvSpPr>
        <p:spPr>
          <a:xfrm rot="10800000" flipH="1">
            <a:off x="0" y="0"/>
            <a:ext cx="152400" cy="10288916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DEF234A-B798-D763-6DF9-4C54385A8E8A}"/>
              </a:ext>
            </a:extLst>
          </p:cNvPr>
          <p:cNvSpPr/>
          <p:nvPr/>
        </p:nvSpPr>
        <p:spPr>
          <a:xfrm rot="10800000" flipH="1">
            <a:off x="18123479" y="-69083"/>
            <a:ext cx="152400" cy="10288916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9C206C86-2CD8-C5DA-1D44-FF13A1D0E2B7}"/>
              </a:ext>
            </a:extLst>
          </p:cNvPr>
          <p:cNvGrpSpPr/>
          <p:nvPr/>
        </p:nvGrpSpPr>
        <p:grpSpPr>
          <a:xfrm>
            <a:off x="1891038" y="2662248"/>
            <a:ext cx="15987822" cy="7388050"/>
            <a:chOff x="2130660" y="2697450"/>
            <a:chExt cx="15987822" cy="7388050"/>
          </a:xfrm>
        </p:grpSpPr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33CE92E4-D4CF-FB11-E3D1-E80F49C5A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700" y="2697450"/>
              <a:ext cx="13182600" cy="7388050"/>
            </a:xfrm>
            <a:prstGeom prst="rect">
              <a:avLst/>
            </a:prstGeom>
          </p:spPr>
        </p:pic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86D02B9E-14B9-4AEE-676A-B3C4C4BEFF83}"/>
                </a:ext>
              </a:extLst>
            </p:cNvPr>
            <p:cNvSpPr txBox="1"/>
            <p:nvPr/>
          </p:nvSpPr>
          <p:spPr>
            <a:xfrm>
              <a:off x="13406203" y="3214311"/>
              <a:ext cx="4712279" cy="1965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Noto Sans JP Bold"/>
                  <a:ea typeface="Noto Sans JP Bold"/>
                  <a:cs typeface="Noto Sans JP Bold"/>
                  <a:sym typeface="Noto Sans JP Bold"/>
                </a:rPr>
                <a:t>生成</a:t>
              </a:r>
              <a:r>
                <a:rPr kumimoji="0" lang="en-US" altLang="ja-JP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545454"/>
                  </a:solidFill>
                  <a:effectLst/>
                  <a:uLnTx/>
                  <a:uFillTx/>
                  <a:latin typeface="Noto Sans JP Bold"/>
                  <a:ea typeface="Noto Sans JP Bold"/>
                  <a:cs typeface="Noto Sans JP Bold"/>
                  <a:sym typeface="Noto Sans JP Bold"/>
                </a:rPr>
                <a:t>AI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5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4AAD"/>
                  </a:solidFill>
                  <a:effectLst/>
                  <a:uLnTx/>
                  <a:uFillTx/>
                  <a:latin typeface="Noto Sans JP Bold"/>
                  <a:ea typeface="Noto Sans JP Bold"/>
                  <a:cs typeface="Noto Sans JP Bold"/>
                  <a:sym typeface="Noto Sans JP Bold"/>
                </a:rPr>
                <a:t>セマンティック思考</a:t>
              </a:r>
              <a:endParaRPr kumimoji="0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4AAD"/>
                </a:solidFill>
                <a:effectLst/>
                <a:uLnTx/>
                <a:uFillTx/>
                <a:latin typeface="Noto Sans JP Bold"/>
                <a:ea typeface="Noto Sans JP Bold"/>
                <a:cs typeface="Noto Sans JP Bold"/>
                <a:sym typeface="Noto Sans JP Bold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864D8381-700E-4837-1AA8-0D8FEA56D889}"/>
                </a:ext>
              </a:extLst>
            </p:cNvPr>
            <p:cNvSpPr txBox="1"/>
            <p:nvPr/>
          </p:nvSpPr>
          <p:spPr>
            <a:xfrm>
              <a:off x="2130660" y="3425844"/>
              <a:ext cx="265762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cs typeface="Noto Sans JP Bold"/>
                  <a:sym typeface="Noto Sans JP Bold"/>
                </a:rPr>
                <a:t>弁護士</a:t>
              </a:r>
              <a:endPara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endParaRPr>
            </a:p>
            <a:p>
              <a:pPr algn="ctr"/>
              <a:endPara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cs typeface="Noto Sans JP Bold"/>
                <a:sym typeface="Noto Sans JP Bold"/>
              </a:endParaRPr>
            </a:p>
            <a:p>
              <a:pPr algn="ctr"/>
              <a:r>
                <a:rPr lang="ja-JP" altLang="en-US" sz="3600" b="1" dirty="0">
                  <a:solidFill>
                    <a:srgbClr val="004AAD"/>
                  </a:solidFill>
                  <a:latin typeface="Noto Sans JP Bold"/>
                  <a:ea typeface="Noto Sans JP Bold"/>
                  <a:cs typeface="Noto Sans JP Bold"/>
                  <a:sym typeface="Noto Sans JP Bold"/>
                </a:rPr>
                <a:t>法的思考</a:t>
              </a:r>
              <a:endParaRPr lang="ja-JP" altLang="en-US" dirty="0"/>
            </a:p>
          </p:txBody>
        </p: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385E5397-E5A0-8093-BFE8-4FDFA00CA6F5}"/>
              </a:ext>
            </a:extLst>
          </p:cNvPr>
          <p:cNvSpPr txBox="1"/>
          <p:nvPr/>
        </p:nvSpPr>
        <p:spPr>
          <a:xfrm>
            <a:off x="489240" y="786504"/>
            <a:ext cx="17145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弁護士と生成</a:t>
            </a:r>
            <a:r>
              <a: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AI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の違いを一言でいうと</a:t>
            </a: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r>
              <a:rPr lang="ja-JP" altLang="en-US" sz="3600" b="1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「</a:t>
            </a:r>
            <a:r>
              <a:rPr lang="ja-JP" altLang="en-US" sz="3600" b="1">
                <a:solidFill>
                  <a:srgbClr val="004AAD"/>
                </a:solidFill>
                <a:latin typeface="Noto Sans JP Bold"/>
                <a:ea typeface="Noto Sans JP Bold"/>
                <a:sym typeface="Noto Sans JP Bold"/>
              </a:rPr>
              <a:t>成りたちで</a:t>
            </a:r>
            <a:r>
              <a:rPr lang="ja-JP" altLang="en-US" sz="3600" b="1" dirty="0">
                <a:solidFill>
                  <a:srgbClr val="004AAD"/>
                </a:solidFill>
                <a:latin typeface="Noto Sans JP Bold"/>
                <a:ea typeface="Noto Sans JP Bold"/>
                <a:sym typeface="Noto Sans JP Bold"/>
              </a:rPr>
              <a:t>考える弁護士、パターンで考える</a:t>
            </a:r>
            <a:r>
              <a:rPr lang="en-US" altLang="ja-JP" sz="3600" b="1" dirty="0">
                <a:solidFill>
                  <a:srgbClr val="004AAD"/>
                </a:solidFill>
                <a:latin typeface="Noto Sans JP Bold"/>
                <a:ea typeface="Noto Sans JP Bold"/>
                <a:sym typeface="Noto Sans JP Bold"/>
              </a:rPr>
              <a:t>AI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」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4202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0BC9CB-5F76-8BFD-EE83-AB7FEF344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ロゴ, 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D4C8BA9D-5F47-CE2C-07A9-CAA331137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579" y="9295238"/>
            <a:ext cx="855513" cy="85551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840812-11A7-2616-1EEA-FF12FC2FB7C4}"/>
              </a:ext>
            </a:extLst>
          </p:cNvPr>
          <p:cNvSpPr/>
          <p:nvPr/>
        </p:nvSpPr>
        <p:spPr>
          <a:xfrm rot="16200000">
            <a:off x="9076836" y="-9076834"/>
            <a:ext cx="134332" cy="18288001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683FD4A-BFF0-9B6F-798E-261AD5212BC9}"/>
              </a:ext>
            </a:extLst>
          </p:cNvPr>
          <p:cNvSpPr/>
          <p:nvPr/>
        </p:nvSpPr>
        <p:spPr>
          <a:xfrm rot="5400000" flipV="1">
            <a:off x="9083761" y="1075833"/>
            <a:ext cx="134332" cy="18288001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50D0CDD-50AA-F369-0D74-4B6E5224DE44}"/>
              </a:ext>
            </a:extLst>
          </p:cNvPr>
          <p:cNvSpPr/>
          <p:nvPr/>
        </p:nvSpPr>
        <p:spPr>
          <a:xfrm rot="10800000" flipH="1">
            <a:off x="0" y="0"/>
            <a:ext cx="152400" cy="10288916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D16C03C-73AC-A84A-8CEA-8D62BF544A32}"/>
              </a:ext>
            </a:extLst>
          </p:cNvPr>
          <p:cNvSpPr/>
          <p:nvPr/>
        </p:nvSpPr>
        <p:spPr>
          <a:xfrm rot="10800000" flipH="1">
            <a:off x="18123479" y="-69083"/>
            <a:ext cx="152400" cy="10288916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3CD397A8-E520-8D89-2C0C-9121C4A8F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91"/>
          <a:stretch>
            <a:fillRect/>
          </a:stretch>
        </p:blipFill>
        <p:spPr>
          <a:xfrm>
            <a:off x="-838200" y="2781751"/>
            <a:ext cx="5867400" cy="7388050"/>
          </a:xfrm>
          <a:prstGeom prst="rect">
            <a:avLst/>
          </a:prstGeom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27B271D-A465-BC51-6E7E-1635B4FAA971}"/>
              </a:ext>
            </a:extLst>
          </p:cNvPr>
          <p:cNvSpPr txBox="1"/>
          <p:nvPr/>
        </p:nvSpPr>
        <p:spPr>
          <a:xfrm>
            <a:off x="381000" y="521882"/>
            <a:ext cx="17145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弁護士の思考プロセス　－弁護士は法律のルールから論理的に組み立てる－</a:t>
            </a: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　　法律の仕組みや成り立ちから理詰めで思考する方法</a:t>
            </a:r>
            <a:endParaRPr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BDF9A8F-2284-D72E-4F81-DA135059658B}"/>
              </a:ext>
            </a:extLst>
          </p:cNvPr>
          <p:cNvGrpSpPr/>
          <p:nvPr/>
        </p:nvGrpSpPr>
        <p:grpSpPr>
          <a:xfrm>
            <a:off x="4469177" y="3226354"/>
            <a:ext cx="12746402" cy="5791693"/>
            <a:chOff x="4703398" y="2592918"/>
            <a:chExt cx="12746402" cy="5791693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9020A357-481D-5ED8-6F4C-40F3D20E71B0}"/>
                </a:ext>
              </a:extLst>
            </p:cNvPr>
            <p:cNvSpPr txBox="1"/>
            <p:nvPr/>
          </p:nvSpPr>
          <p:spPr>
            <a:xfrm>
              <a:off x="5019675" y="2592918"/>
              <a:ext cx="124301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sym typeface="Noto Sans JP Bold"/>
                </a:rPr>
                <a:t>相談内容から事実の抽出</a:t>
              </a:r>
              <a:r>
                <a:rPr lang="en-US" altLang="ja-JP" sz="3600" b="1" dirty="0">
                  <a:solidFill>
                    <a:srgbClr val="545454"/>
                  </a:solidFill>
                  <a:latin typeface="Noto Sans JP Bold"/>
                  <a:ea typeface="Noto Sans JP Bold"/>
                  <a:sym typeface="Noto Sans JP Bold"/>
                </a:rPr>
                <a:t>/</a:t>
              </a:r>
              <a:r>
                <a:rPr lang="ja-JP" alt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sym typeface="Noto Sans JP Bold"/>
                </a:rPr>
                <a:t>問題点の予測など</a:t>
              </a:r>
              <a:endParaRPr lang="ja-JP" altLang="en-US" dirty="0"/>
            </a:p>
          </p:txBody>
        </p:sp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9060C01F-A3D2-6BA6-D3C1-D54D36E7855C}"/>
                </a:ext>
              </a:extLst>
            </p:cNvPr>
            <p:cNvCxnSpPr/>
            <p:nvPr/>
          </p:nvCxnSpPr>
          <p:spPr>
            <a:xfrm>
              <a:off x="11201400" y="3390900"/>
              <a:ext cx="0" cy="60960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5DE0E6"/>
                  </a:gs>
                  <a:gs pos="100000">
                    <a:srgbClr val="004AAD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7FFB5DE-F537-A8B6-611C-8FF721446A27}"/>
                </a:ext>
              </a:extLst>
            </p:cNvPr>
            <p:cNvSpPr txBox="1"/>
            <p:nvPr/>
          </p:nvSpPr>
          <p:spPr>
            <a:xfrm>
              <a:off x="5019674" y="4238416"/>
              <a:ext cx="124301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sym typeface="Noto Sans JP Bold"/>
                </a:rPr>
                <a:t>法令の</a:t>
              </a:r>
              <a:r>
                <a:rPr lang="ja-JP" altLang="en-US" sz="3600" b="1" dirty="0">
                  <a:solidFill>
                    <a:srgbClr val="004AAD"/>
                  </a:solidFill>
                  <a:latin typeface="Noto Sans JP Bold"/>
                  <a:ea typeface="Noto Sans JP Bold"/>
                  <a:sym typeface="Noto Sans JP Bold"/>
                </a:rPr>
                <a:t>趣旨目的、解釈、関連判例、要件効果</a:t>
              </a:r>
              <a:r>
                <a:rPr lang="ja-JP" alt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sym typeface="Noto Sans JP Bold"/>
                </a:rPr>
                <a:t>の調査</a:t>
              </a:r>
              <a:endParaRPr lang="ja-JP" altLang="en-US" dirty="0"/>
            </a:p>
          </p:txBody>
        </p:sp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CF189AEF-E916-331A-2F41-F5EC962F89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5600" y="3390900"/>
              <a:ext cx="0" cy="60960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5DE0E6"/>
                  </a:gs>
                  <a:gs pos="100000">
                    <a:srgbClr val="004AAD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7EBC07AB-5B6E-E579-ECA4-F539053647D1}"/>
                </a:ext>
              </a:extLst>
            </p:cNvPr>
            <p:cNvCxnSpPr/>
            <p:nvPr/>
          </p:nvCxnSpPr>
          <p:spPr>
            <a:xfrm>
              <a:off x="11234736" y="5075375"/>
              <a:ext cx="0" cy="60960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5DE0E6"/>
                  </a:gs>
                  <a:gs pos="100000">
                    <a:srgbClr val="004AAD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CD55064-BA6D-7669-9796-4003B7D0A38A}"/>
                </a:ext>
              </a:extLst>
            </p:cNvPr>
            <p:cNvSpPr txBox="1"/>
            <p:nvPr/>
          </p:nvSpPr>
          <p:spPr>
            <a:xfrm>
              <a:off x="5019673" y="5957330"/>
              <a:ext cx="124301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sym typeface="Noto Sans JP Bold"/>
                </a:rPr>
                <a:t>事実関係への適用</a:t>
              </a:r>
              <a:endParaRPr lang="ja-JP" altLang="en-US" dirty="0"/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8B332EB4-004A-82EE-3BCE-BF3B3CD336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5600" y="5075375"/>
              <a:ext cx="0" cy="60960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5DE0E6"/>
                  </a:gs>
                  <a:gs pos="100000">
                    <a:srgbClr val="004AAD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1796605C-5F4F-5FBA-4F9E-DE2F7FA7347D}"/>
                </a:ext>
              </a:extLst>
            </p:cNvPr>
            <p:cNvSpPr txBox="1"/>
            <p:nvPr/>
          </p:nvSpPr>
          <p:spPr>
            <a:xfrm>
              <a:off x="4703398" y="7738280"/>
              <a:ext cx="124301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sym typeface="Noto Sans JP Bold"/>
                </a:rPr>
                <a:t>出力</a:t>
              </a:r>
              <a:endParaRPr lang="ja-JP" altLang="en-US" dirty="0"/>
            </a:p>
          </p:txBody>
        </p:sp>
      </p:grpSp>
      <p:sp>
        <p:nvSpPr>
          <p:cNvPr id="15" name="矢印: 下 14">
            <a:extLst>
              <a:ext uri="{FF2B5EF4-FFF2-40B4-BE49-F238E27FC236}">
                <a16:creationId xmlns:a16="http://schemas.microsoft.com/office/drawing/2014/main" id="{0AE107FC-249C-9774-A6CE-D99F407F053F}"/>
              </a:ext>
            </a:extLst>
          </p:cNvPr>
          <p:cNvSpPr/>
          <p:nvPr/>
        </p:nvSpPr>
        <p:spPr>
          <a:xfrm>
            <a:off x="10420351" y="7493209"/>
            <a:ext cx="527779" cy="646331"/>
          </a:xfrm>
          <a:prstGeom prst="downArrow">
            <a:avLst/>
          </a:prstGeom>
          <a:solidFill>
            <a:schemeClr val="bg1"/>
          </a:solidFill>
          <a:ln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2782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A23BA1-DA6B-C101-501B-64EFAE55A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ロゴ, 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DA689036-DCDB-7FFE-B875-3EA616C77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579" y="9295238"/>
            <a:ext cx="855513" cy="85551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AC0D97-B79F-9CF2-7500-AEF4BA93896D}"/>
              </a:ext>
            </a:extLst>
          </p:cNvPr>
          <p:cNvSpPr/>
          <p:nvPr/>
        </p:nvSpPr>
        <p:spPr>
          <a:xfrm rot="16200000">
            <a:off x="9076836" y="-9076834"/>
            <a:ext cx="134332" cy="18288001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0428896-A6CF-81F7-55AC-F8466706B4EB}"/>
              </a:ext>
            </a:extLst>
          </p:cNvPr>
          <p:cNvSpPr/>
          <p:nvPr/>
        </p:nvSpPr>
        <p:spPr>
          <a:xfrm rot="5400000" flipV="1">
            <a:off x="9083761" y="1075833"/>
            <a:ext cx="134332" cy="18288001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8425A8C-8421-F0CB-460C-6823CEAAA997}"/>
              </a:ext>
            </a:extLst>
          </p:cNvPr>
          <p:cNvSpPr/>
          <p:nvPr/>
        </p:nvSpPr>
        <p:spPr>
          <a:xfrm rot="10800000" flipH="1">
            <a:off x="0" y="0"/>
            <a:ext cx="152400" cy="10288916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3F67CB7-DB47-8544-4F7F-F6765DBC64F1}"/>
              </a:ext>
            </a:extLst>
          </p:cNvPr>
          <p:cNvSpPr/>
          <p:nvPr/>
        </p:nvSpPr>
        <p:spPr>
          <a:xfrm rot="10800000" flipH="1">
            <a:off x="18123479" y="-69083"/>
            <a:ext cx="152400" cy="10288916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F532C951-03AC-F528-AF7F-C2011FBD2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5" r="1733"/>
          <a:stretch>
            <a:fillRect/>
          </a:stretch>
        </p:blipFill>
        <p:spPr>
          <a:xfrm>
            <a:off x="12821080" y="2753176"/>
            <a:ext cx="5466920" cy="7388050"/>
          </a:xfrm>
          <a:prstGeom prst="rect">
            <a:avLst/>
          </a:prstGeom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969E4FD9-CF87-FED0-E99E-CA360052433E}"/>
              </a:ext>
            </a:extLst>
          </p:cNvPr>
          <p:cNvSpPr txBox="1"/>
          <p:nvPr/>
        </p:nvSpPr>
        <p:spPr>
          <a:xfrm>
            <a:off x="381000" y="521882"/>
            <a:ext cx="17145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生成</a:t>
            </a:r>
            <a:r>
              <a: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AI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の思考プロセス　ー</a:t>
            </a:r>
            <a:r>
              <a: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AI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は似たパターンから最適解を探す－</a:t>
            </a: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　　パッケージ化された知識群から意味内容が近いもの利用する方法</a:t>
            </a:r>
            <a:endParaRPr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9BBF1A37-4573-2066-F530-7099DD9CFBDF}"/>
              </a:ext>
            </a:extLst>
          </p:cNvPr>
          <p:cNvGrpSpPr/>
          <p:nvPr/>
        </p:nvGrpSpPr>
        <p:grpSpPr>
          <a:xfrm>
            <a:off x="533400" y="3138128"/>
            <a:ext cx="11744327" cy="4010743"/>
            <a:chOff x="5019673" y="2592918"/>
            <a:chExt cx="12430127" cy="4010743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BDC2C0B1-E9D7-E508-BDD7-F63A2219E182}"/>
                </a:ext>
              </a:extLst>
            </p:cNvPr>
            <p:cNvSpPr txBox="1"/>
            <p:nvPr/>
          </p:nvSpPr>
          <p:spPr>
            <a:xfrm>
              <a:off x="5019675" y="2592918"/>
              <a:ext cx="124301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sym typeface="Noto Sans JP Bold"/>
                </a:rPr>
                <a:t>プロンプト情報の意味内容の分析</a:t>
              </a:r>
              <a:endParaRPr lang="ja-JP" altLang="en-US" dirty="0"/>
            </a:p>
          </p:txBody>
        </p:sp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7102A4D8-297E-07BA-EA18-B755EF6A50E5}"/>
                </a:ext>
              </a:extLst>
            </p:cNvPr>
            <p:cNvCxnSpPr/>
            <p:nvPr/>
          </p:nvCxnSpPr>
          <p:spPr>
            <a:xfrm>
              <a:off x="10907096" y="3379090"/>
              <a:ext cx="0" cy="60960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5DE0E6"/>
                  </a:gs>
                  <a:gs pos="100000">
                    <a:srgbClr val="004AAD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DF16491-3CE8-8019-1652-7E1549C97D97}"/>
                </a:ext>
              </a:extLst>
            </p:cNvPr>
            <p:cNvSpPr txBox="1"/>
            <p:nvPr/>
          </p:nvSpPr>
          <p:spPr>
            <a:xfrm>
              <a:off x="5019674" y="4238416"/>
              <a:ext cx="124301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sym typeface="Noto Sans JP Bold"/>
                </a:rPr>
                <a:t>学習データ等から</a:t>
              </a:r>
              <a:r>
                <a:rPr lang="ja-JP" altLang="en-US" sz="3600" b="1" dirty="0">
                  <a:solidFill>
                    <a:srgbClr val="004AAD"/>
                  </a:solidFill>
                  <a:latin typeface="Noto Sans JP Bold"/>
                  <a:ea typeface="Noto Sans JP Bold"/>
                  <a:sym typeface="Noto Sans JP Bold"/>
                </a:rPr>
                <a:t>意味的類似データ</a:t>
              </a:r>
              <a:r>
                <a:rPr lang="ja-JP" alt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sym typeface="Noto Sans JP Bold"/>
                </a:rPr>
                <a:t>の検索や参照</a:t>
              </a:r>
              <a:endParaRPr lang="ja-JP" altLang="en-US" dirty="0"/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041C9632-7EBD-528B-68AD-3A01BD6851A1}"/>
                </a:ext>
              </a:extLst>
            </p:cNvPr>
            <p:cNvCxnSpPr/>
            <p:nvPr/>
          </p:nvCxnSpPr>
          <p:spPr>
            <a:xfrm>
              <a:off x="11234736" y="5075375"/>
              <a:ext cx="0" cy="60960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5DE0E6"/>
                  </a:gs>
                  <a:gs pos="100000">
                    <a:srgbClr val="004AAD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E77AA928-865D-CB36-ACE8-32F2A671398A}"/>
                </a:ext>
              </a:extLst>
            </p:cNvPr>
            <p:cNvSpPr txBox="1"/>
            <p:nvPr/>
          </p:nvSpPr>
          <p:spPr>
            <a:xfrm>
              <a:off x="5019673" y="5957330"/>
              <a:ext cx="124301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600" b="1" dirty="0">
                  <a:solidFill>
                    <a:srgbClr val="545454"/>
                  </a:solidFill>
                  <a:latin typeface="Noto Sans JP Bold"/>
                  <a:ea typeface="Noto Sans JP Bold"/>
                  <a:sym typeface="Noto Sans JP Bold"/>
                </a:rPr>
                <a:t>プロンプト情報を使ったブラッシュアップ</a:t>
              </a:r>
              <a:endParaRPr lang="ja-JP" altLang="en-US" dirty="0"/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9436E46C-D793-4043-E2C9-C3F473A89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15600" y="5075375"/>
              <a:ext cx="0" cy="609600"/>
            </a:xfrm>
            <a:prstGeom prst="straightConnector1">
              <a:avLst/>
            </a:prstGeom>
            <a:ln w="38100">
              <a:gradFill>
                <a:gsLst>
                  <a:gs pos="0">
                    <a:srgbClr val="5DE0E6"/>
                  </a:gs>
                  <a:gs pos="100000">
                    <a:srgbClr val="004AAD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矢印: 下 14">
            <a:extLst>
              <a:ext uri="{FF2B5EF4-FFF2-40B4-BE49-F238E27FC236}">
                <a16:creationId xmlns:a16="http://schemas.microsoft.com/office/drawing/2014/main" id="{167590F7-02AE-4E2E-BD69-45A91B06CC0B}"/>
              </a:ext>
            </a:extLst>
          </p:cNvPr>
          <p:cNvSpPr/>
          <p:nvPr/>
        </p:nvSpPr>
        <p:spPr>
          <a:xfrm>
            <a:off x="5877783" y="7302768"/>
            <a:ext cx="527779" cy="646331"/>
          </a:xfrm>
          <a:prstGeom prst="downArrow">
            <a:avLst/>
          </a:prstGeom>
          <a:solidFill>
            <a:schemeClr val="bg1"/>
          </a:solidFill>
          <a:ln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8AF1F62-3F55-B339-2A99-D9F09F33D335}"/>
              </a:ext>
            </a:extLst>
          </p:cNvPr>
          <p:cNvSpPr txBox="1"/>
          <p:nvPr/>
        </p:nvSpPr>
        <p:spPr>
          <a:xfrm>
            <a:off x="-73391" y="8081386"/>
            <a:ext cx="12430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出力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48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DF4898-AE59-6F81-D345-87D7D0972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921E6DD-28DA-A0DC-871E-EE2C3E18070C}"/>
              </a:ext>
            </a:extLst>
          </p:cNvPr>
          <p:cNvSpPr/>
          <p:nvPr/>
        </p:nvSpPr>
        <p:spPr>
          <a:xfrm rot="16200000">
            <a:off x="9076836" y="-9076834"/>
            <a:ext cx="134332" cy="18288001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21D6CA7-9C37-3422-4240-0FE2C5A1CFFB}"/>
              </a:ext>
            </a:extLst>
          </p:cNvPr>
          <p:cNvSpPr/>
          <p:nvPr/>
        </p:nvSpPr>
        <p:spPr>
          <a:xfrm rot="5400000" flipV="1">
            <a:off x="9083761" y="1075833"/>
            <a:ext cx="134332" cy="18288001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9A1292-DD36-D542-0761-A50485A925B2}"/>
              </a:ext>
            </a:extLst>
          </p:cNvPr>
          <p:cNvSpPr/>
          <p:nvPr/>
        </p:nvSpPr>
        <p:spPr>
          <a:xfrm rot="10800000" flipH="1">
            <a:off x="0" y="0"/>
            <a:ext cx="152400" cy="10288916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879A4C8-E564-F528-2BFD-BBC01FCB4E85}"/>
              </a:ext>
            </a:extLst>
          </p:cNvPr>
          <p:cNvSpPr/>
          <p:nvPr/>
        </p:nvSpPr>
        <p:spPr>
          <a:xfrm rot="10800000" flipH="1">
            <a:off x="18123479" y="-69083"/>
            <a:ext cx="152400" cy="10288916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F3A4995-0CB2-E27A-C4AF-C470F36070FE}"/>
              </a:ext>
            </a:extLst>
          </p:cNvPr>
          <p:cNvSpPr txBox="1"/>
          <p:nvPr/>
        </p:nvSpPr>
        <p:spPr>
          <a:xfrm>
            <a:off x="402866" y="773068"/>
            <a:ext cx="17145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弁護士の出力は深く、柔軟性があるが遅く、安定しない、</a:t>
            </a:r>
            <a:r>
              <a:rPr lang="ja-JP" altLang="en-US" sz="1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あと高い</a:t>
            </a:r>
            <a:endParaRPr lang="en-US" altLang="ja-JP" sz="1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　　　生成</a:t>
            </a:r>
            <a:r>
              <a: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AI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の出力は早く、安定性があるが、浅く、形式的になる</a:t>
            </a:r>
            <a:endParaRPr lang="ja-JP" altLang="en-US" dirty="0"/>
          </a:p>
        </p:txBody>
      </p:sp>
      <p:graphicFrame>
        <p:nvGraphicFramePr>
          <p:cNvPr id="2" name="図表 1">
            <a:extLst>
              <a:ext uri="{FF2B5EF4-FFF2-40B4-BE49-F238E27FC236}">
                <a16:creationId xmlns:a16="http://schemas.microsoft.com/office/drawing/2014/main" id="{17B81BA1-5584-E3C5-6793-1DB0A73294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9250839"/>
              </p:ext>
            </p:extLst>
          </p:nvPr>
        </p:nvGraphicFramePr>
        <p:xfrm>
          <a:off x="5317766" y="2833580"/>
          <a:ext cx="7315199" cy="4876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図 4">
            <a:extLst>
              <a:ext uri="{FF2B5EF4-FFF2-40B4-BE49-F238E27FC236}">
                <a16:creationId xmlns:a16="http://schemas.microsoft.com/office/drawing/2014/main" id="{69B31A89-A785-E288-3537-635F3366E4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91"/>
          <a:stretch>
            <a:fillRect/>
          </a:stretch>
        </p:blipFill>
        <p:spPr>
          <a:xfrm>
            <a:off x="-4690" y="6165201"/>
            <a:ext cx="3182653" cy="40074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7200E1-A49C-F9B9-68AF-1816F35E0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5" r="1733"/>
          <a:stretch>
            <a:fillRect/>
          </a:stretch>
        </p:blipFill>
        <p:spPr>
          <a:xfrm>
            <a:off x="15303498" y="5892170"/>
            <a:ext cx="3182400" cy="4300728"/>
          </a:xfrm>
          <a:prstGeom prst="rect">
            <a:avLst/>
          </a:prstGeom>
        </p:spPr>
      </p:pic>
      <p:sp>
        <p:nvSpPr>
          <p:cNvPr id="20" name="矢印: 下 19">
            <a:extLst>
              <a:ext uri="{FF2B5EF4-FFF2-40B4-BE49-F238E27FC236}">
                <a16:creationId xmlns:a16="http://schemas.microsoft.com/office/drawing/2014/main" id="{6DB496DE-643E-F28C-5234-928294111D3E}"/>
              </a:ext>
            </a:extLst>
          </p:cNvPr>
          <p:cNvSpPr/>
          <p:nvPr/>
        </p:nvSpPr>
        <p:spPr>
          <a:xfrm>
            <a:off x="5802882" y="3533799"/>
            <a:ext cx="527779" cy="4505301"/>
          </a:xfrm>
          <a:prstGeom prst="downArrow">
            <a:avLst/>
          </a:prstGeom>
          <a:solidFill>
            <a:schemeClr val="bg1"/>
          </a:solidFill>
          <a:ln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B66E289B-F421-4F27-6A23-224716469F2F}"/>
              </a:ext>
            </a:extLst>
          </p:cNvPr>
          <p:cNvCxnSpPr/>
          <p:nvPr/>
        </p:nvCxnSpPr>
        <p:spPr>
          <a:xfrm>
            <a:off x="6553200" y="3619500"/>
            <a:ext cx="114300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矢印: 下 22">
            <a:extLst>
              <a:ext uri="{FF2B5EF4-FFF2-40B4-BE49-F238E27FC236}">
                <a16:creationId xmlns:a16="http://schemas.microsoft.com/office/drawing/2014/main" id="{61EC91AF-244A-A398-5FB1-33C63F42BA22}"/>
              </a:ext>
            </a:extLst>
          </p:cNvPr>
          <p:cNvSpPr/>
          <p:nvPr/>
        </p:nvSpPr>
        <p:spPr>
          <a:xfrm>
            <a:off x="11738509" y="5715613"/>
            <a:ext cx="527779" cy="2323487"/>
          </a:xfrm>
          <a:prstGeom prst="downArrow">
            <a:avLst/>
          </a:prstGeom>
          <a:solidFill>
            <a:schemeClr val="bg1"/>
          </a:solidFill>
          <a:ln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F558CDF7-70F4-E948-436C-5E0AA28E4812}"/>
              </a:ext>
            </a:extLst>
          </p:cNvPr>
          <p:cNvCxnSpPr/>
          <p:nvPr/>
        </p:nvCxnSpPr>
        <p:spPr>
          <a:xfrm>
            <a:off x="10595509" y="5806480"/>
            <a:ext cx="114300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左中かっこ 24">
            <a:extLst>
              <a:ext uri="{FF2B5EF4-FFF2-40B4-BE49-F238E27FC236}">
                <a16:creationId xmlns:a16="http://schemas.microsoft.com/office/drawing/2014/main" id="{E0E3697D-4454-338E-4357-CF58AFD03F79}"/>
              </a:ext>
            </a:extLst>
          </p:cNvPr>
          <p:cNvSpPr/>
          <p:nvPr/>
        </p:nvSpPr>
        <p:spPr>
          <a:xfrm>
            <a:off x="4800600" y="3467100"/>
            <a:ext cx="685800" cy="2248513"/>
          </a:xfrm>
          <a:prstGeom prst="leftBrace">
            <a:avLst/>
          </a:prstGeom>
          <a:ln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82103D8-07FC-C2CD-4F86-FFB787289618}"/>
              </a:ext>
            </a:extLst>
          </p:cNvPr>
          <p:cNvSpPr txBox="1"/>
          <p:nvPr/>
        </p:nvSpPr>
        <p:spPr>
          <a:xfrm>
            <a:off x="855459" y="4179296"/>
            <a:ext cx="39483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条文操作</a:t>
            </a:r>
            <a:endParaRPr lang="en-US" altLang="ja-JP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r>
              <a:rPr lang="ja-JP" altLang="en-US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問題意識の所在把握</a:t>
            </a:r>
            <a:endParaRPr lang="en-US" altLang="ja-JP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r>
              <a:rPr lang="ja-JP" altLang="en-US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創造的な法律構成　　に長けている</a:t>
            </a:r>
            <a:br>
              <a:rPr lang="en-US" altLang="ja-JP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</a:br>
            <a:br>
              <a:rPr lang="en-US" altLang="ja-JP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</a:br>
            <a:r>
              <a:rPr lang="ja-JP" altLang="en-US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一方・・・</a:t>
            </a:r>
            <a:endParaRPr lang="en-US" altLang="ja-JP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r>
              <a:rPr lang="ja-JP" altLang="en-US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リソースの情報量が多く、</a:t>
            </a:r>
            <a:br>
              <a:rPr lang="en-US" altLang="ja-JP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</a:br>
            <a:r>
              <a:rPr lang="ja-JP" altLang="en-US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時間とコストがかかる</a:t>
            </a:r>
            <a:endParaRPr lang="ja-JP" altLang="en-US" dirty="0"/>
          </a:p>
        </p:txBody>
      </p:sp>
      <p:sp>
        <p:nvSpPr>
          <p:cNvPr id="28" name="左中かっこ 27">
            <a:extLst>
              <a:ext uri="{FF2B5EF4-FFF2-40B4-BE49-F238E27FC236}">
                <a16:creationId xmlns:a16="http://schemas.microsoft.com/office/drawing/2014/main" id="{0F3B1BE1-153D-D92D-4F42-7F938E61AACB}"/>
              </a:ext>
            </a:extLst>
          </p:cNvPr>
          <p:cNvSpPr/>
          <p:nvPr/>
        </p:nvSpPr>
        <p:spPr>
          <a:xfrm flipH="1">
            <a:off x="12634932" y="4501970"/>
            <a:ext cx="685800" cy="2248513"/>
          </a:xfrm>
          <a:prstGeom prst="leftBrace">
            <a:avLst/>
          </a:prstGeom>
          <a:ln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1763769-89D5-C5BE-CC2D-051ECC3A88BC}"/>
              </a:ext>
            </a:extLst>
          </p:cNvPr>
          <p:cNvSpPr txBox="1"/>
          <p:nvPr/>
        </p:nvSpPr>
        <p:spPr>
          <a:xfrm>
            <a:off x="13872288" y="4256316"/>
            <a:ext cx="49804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パッケージ化された知識の活用</a:t>
            </a:r>
            <a:endParaRPr lang="en-US" altLang="ja-JP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r>
              <a:rPr lang="ja-JP" altLang="en-US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演算速度が桁違い</a:t>
            </a:r>
            <a:endParaRPr lang="en-US" altLang="ja-JP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r>
              <a:rPr lang="ja-JP" altLang="en-US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自然言語処理　　に長けている</a:t>
            </a:r>
            <a:br>
              <a:rPr lang="en-US" altLang="ja-JP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</a:br>
            <a:br>
              <a:rPr lang="en-US" altLang="ja-JP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</a:br>
            <a:r>
              <a:rPr lang="ja-JP" altLang="en-US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一方・・・</a:t>
            </a:r>
            <a:endParaRPr lang="en-US" altLang="ja-JP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r>
              <a:rPr lang="ja-JP" altLang="en-US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材料（情報素材）が薄い</a:t>
            </a:r>
            <a:r>
              <a:rPr lang="en-US" altLang="ja-JP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/</a:t>
            </a:r>
            <a:r>
              <a:rPr lang="ja-JP" altLang="en-US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悪い場合</a:t>
            </a:r>
            <a:br>
              <a:rPr lang="en-US" altLang="ja-JP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</a:br>
            <a:r>
              <a:rPr lang="ja-JP" altLang="en-US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自然言語能力と負の掛け算が生じる</a:t>
            </a:r>
            <a:endParaRPr lang="ja-JP" altLang="en-US" dirty="0"/>
          </a:p>
        </p:txBody>
      </p:sp>
      <p:sp>
        <p:nvSpPr>
          <p:cNvPr id="43" name="矢印: 下 42">
            <a:extLst>
              <a:ext uri="{FF2B5EF4-FFF2-40B4-BE49-F238E27FC236}">
                <a16:creationId xmlns:a16="http://schemas.microsoft.com/office/drawing/2014/main" id="{2741CB07-F1CB-1589-35F0-73C34D526294}"/>
              </a:ext>
            </a:extLst>
          </p:cNvPr>
          <p:cNvSpPr/>
          <p:nvPr/>
        </p:nvSpPr>
        <p:spPr>
          <a:xfrm>
            <a:off x="8874050" y="8285191"/>
            <a:ext cx="527779" cy="646331"/>
          </a:xfrm>
          <a:prstGeom prst="downArrow">
            <a:avLst/>
          </a:prstGeom>
          <a:solidFill>
            <a:schemeClr val="bg1"/>
          </a:solidFill>
          <a:ln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FC10F1B-92A8-4EEA-E6A8-CAFE942D098B}"/>
              </a:ext>
            </a:extLst>
          </p:cNvPr>
          <p:cNvSpPr txBox="1"/>
          <p:nvPr/>
        </p:nvSpPr>
        <p:spPr>
          <a:xfrm>
            <a:off x="8353177" y="9029700"/>
            <a:ext cx="1642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Noto Sans JP Bold"/>
                <a:ea typeface="Noto Sans JP Bold"/>
                <a:cs typeface="+mn-cs"/>
                <a:sym typeface="Noto Sans JP Bold"/>
              </a:rPr>
              <a:t>出力</a:t>
            </a:r>
            <a:endParaRPr lang="ja-JP" altLang="en-US" dirty="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CCCE80BF-5066-89B6-FA47-EED84A1121CB}"/>
              </a:ext>
            </a:extLst>
          </p:cNvPr>
          <p:cNvSpPr/>
          <p:nvPr/>
        </p:nvSpPr>
        <p:spPr>
          <a:xfrm>
            <a:off x="6153806" y="2469208"/>
            <a:ext cx="2040222" cy="911498"/>
          </a:xfrm>
          <a:prstGeom prst="ellipse">
            <a:avLst/>
          </a:prstGeom>
          <a:noFill/>
          <a:ln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Noto Sans" panose="020B0502040504020204" pitchFamily="34" charset="0"/>
                <a:cs typeface="Noto Sans" panose="020B0502040504020204" pitchFamily="34" charset="0"/>
              </a:rPr>
              <a:t>抽象論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415DF05C-713B-6A64-8713-E35B613FEF50}"/>
              </a:ext>
            </a:extLst>
          </p:cNvPr>
          <p:cNvSpPr/>
          <p:nvPr/>
        </p:nvSpPr>
        <p:spPr>
          <a:xfrm>
            <a:off x="9598158" y="7295081"/>
            <a:ext cx="2040222" cy="911498"/>
          </a:xfrm>
          <a:prstGeom prst="ellipse">
            <a:avLst/>
          </a:prstGeom>
          <a:noFill/>
          <a:ln>
            <a:gradFill>
              <a:gsLst>
                <a:gs pos="0">
                  <a:srgbClr val="5DE0E6"/>
                </a:gs>
                <a:gs pos="100000">
                  <a:srgbClr val="004AAD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solidFill>
                  <a:schemeClr val="tx1"/>
                </a:solidFill>
                <a:latin typeface="Noto Sans" panose="020B0502040504020204" pitchFamily="34" charset="0"/>
                <a:cs typeface="Noto Sans" panose="020B0502040504020204" pitchFamily="34" charset="0"/>
              </a:rPr>
              <a:t>具体論</a:t>
            </a:r>
            <a:endParaRPr kumimoji="1" lang="ja-JP" altLang="en-US" sz="2800" dirty="0">
              <a:solidFill>
                <a:schemeClr val="tx1"/>
              </a:solidFill>
              <a:latin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5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647E84-C1AD-7D22-2426-89A812B4F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ロゴ, 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74BA500D-2FBF-B9DD-85B3-A8861049E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579" y="9295238"/>
            <a:ext cx="855513" cy="85551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F100CC4-7410-204E-8907-21D1CB99431F}"/>
              </a:ext>
            </a:extLst>
          </p:cNvPr>
          <p:cNvSpPr/>
          <p:nvPr/>
        </p:nvSpPr>
        <p:spPr>
          <a:xfrm rot="16200000">
            <a:off x="9076836" y="-9076834"/>
            <a:ext cx="134332" cy="18288001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862244-D6E5-81D7-5D0E-0A7E1425DA10}"/>
              </a:ext>
            </a:extLst>
          </p:cNvPr>
          <p:cNvSpPr/>
          <p:nvPr/>
        </p:nvSpPr>
        <p:spPr>
          <a:xfrm rot="5400000" flipV="1">
            <a:off x="9083761" y="1075833"/>
            <a:ext cx="134332" cy="18288001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2A1E848-2868-7915-AFB7-AB7A37BA5B6C}"/>
              </a:ext>
            </a:extLst>
          </p:cNvPr>
          <p:cNvSpPr/>
          <p:nvPr/>
        </p:nvSpPr>
        <p:spPr>
          <a:xfrm rot="10800000" flipH="1">
            <a:off x="0" y="0"/>
            <a:ext cx="152400" cy="10288916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458C0BC-05C9-AD1A-41CC-9A478EDF3DE3}"/>
              </a:ext>
            </a:extLst>
          </p:cNvPr>
          <p:cNvSpPr/>
          <p:nvPr/>
        </p:nvSpPr>
        <p:spPr>
          <a:xfrm rot="10800000" flipH="1">
            <a:off x="18123479" y="-69083"/>
            <a:ext cx="152400" cy="10288916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EFEAC52-99B0-D2D1-114F-15D557165248}"/>
              </a:ext>
            </a:extLst>
          </p:cNvPr>
          <p:cNvSpPr txBox="1"/>
          <p:nvPr/>
        </p:nvSpPr>
        <p:spPr>
          <a:xfrm>
            <a:off x="402866" y="773068"/>
            <a:ext cx="17145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　企業法務分野においては</a:t>
            </a: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　　　</a:t>
            </a:r>
            <a:r>
              <a:rPr lang="ja-JP" altLang="en-US" sz="3600" b="1" dirty="0">
                <a:solidFill>
                  <a:srgbClr val="004AAD"/>
                </a:solidFill>
                <a:latin typeface="Noto Sans JP Bold"/>
                <a:ea typeface="Noto Sans JP Bold"/>
                <a:sym typeface="Noto Sans JP Bold"/>
              </a:rPr>
              <a:t>人がシステムとデータを構築し、生成</a:t>
            </a:r>
            <a:r>
              <a:rPr lang="en-US" altLang="ja-JP" sz="3600" b="1" dirty="0">
                <a:solidFill>
                  <a:srgbClr val="004AAD"/>
                </a:solidFill>
                <a:latin typeface="Noto Sans JP Bold"/>
                <a:ea typeface="Noto Sans JP Bold"/>
                <a:sym typeface="Noto Sans JP Bold"/>
              </a:rPr>
              <a:t>AI</a:t>
            </a:r>
            <a:r>
              <a:rPr lang="ja-JP" altLang="en-US" sz="3600" b="1" dirty="0">
                <a:solidFill>
                  <a:srgbClr val="004AAD"/>
                </a:solidFill>
                <a:latin typeface="Noto Sans JP Bold"/>
                <a:ea typeface="Noto Sans JP Bold"/>
                <a:sym typeface="Noto Sans JP Bold"/>
              </a:rPr>
              <a:t>が運用する方法　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が現状妥当</a:t>
            </a:r>
            <a:endParaRPr lang="ja-JP" altLang="en-US" dirty="0"/>
          </a:p>
        </p:txBody>
      </p:sp>
      <p:pic>
        <p:nvPicPr>
          <p:cNvPr id="5" name="図 4" descr="黒い背景と男性の絵&#10;&#10;AI 生成コンテンツは誤りを含む可能性があります。">
            <a:extLst>
              <a:ext uri="{FF2B5EF4-FFF2-40B4-BE49-F238E27FC236}">
                <a16:creationId xmlns:a16="http://schemas.microsoft.com/office/drawing/2014/main" id="{AF85B7CD-8E1B-614D-2EAB-53F9A8BB1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787" y="3467100"/>
            <a:ext cx="6495067" cy="6495067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45DAB1D-41A5-71A9-4631-B96B3E883302}"/>
              </a:ext>
            </a:extLst>
          </p:cNvPr>
          <p:cNvGrpSpPr/>
          <p:nvPr/>
        </p:nvGrpSpPr>
        <p:grpSpPr>
          <a:xfrm>
            <a:off x="2025164" y="7299488"/>
            <a:ext cx="3114220" cy="1492494"/>
            <a:chOff x="836180" y="2889005"/>
            <a:chExt cx="3114220" cy="1492494"/>
          </a:xfrm>
        </p:grpSpPr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86E449BE-B58B-B4D1-3C14-FE65E36CE980}"/>
                </a:ext>
              </a:extLst>
            </p:cNvPr>
            <p:cNvSpPr/>
            <p:nvPr/>
          </p:nvSpPr>
          <p:spPr>
            <a:xfrm>
              <a:off x="923971" y="2889005"/>
              <a:ext cx="2938642" cy="1492494"/>
            </a:xfrm>
            <a:prstGeom prst="roundRect">
              <a:avLst/>
            </a:prstGeom>
            <a:solidFill>
              <a:schemeClr val="bg1"/>
            </a:solidFill>
            <a:ln>
              <a:gradFill>
                <a:gsLst>
                  <a:gs pos="0">
                    <a:srgbClr val="5DE0E6"/>
                  </a:gs>
                  <a:gs pos="100000">
                    <a:srgbClr val="004AAD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kumimoji="1" lang="en-US" altLang="ja-JP" sz="2400" dirty="0">
                <a:solidFill>
                  <a:schemeClr val="tx1"/>
                </a:solidFill>
                <a:latin typeface="Noto Sans JP" panose="020B0200000000000000" pitchFamily="50" charset="-128"/>
                <a:ea typeface="Noto Sans JP" panose="020B0200000000000000" pitchFamily="50" charset="-128"/>
              </a:endParaRPr>
            </a:p>
          </p:txBody>
        </p:sp>
        <p:pic>
          <p:nvPicPr>
            <p:cNvPr id="10" name="グラフィックス 9">
              <a:extLst>
                <a:ext uri="{FF2B5EF4-FFF2-40B4-BE49-F238E27FC236}">
                  <a16:creationId xmlns:a16="http://schemas.microsoft.com/office/drawing/2014/main" id="{1641A428-A184-570E-6D92-31F25B30D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48913" y="2997289"/>
              <a:ext cx="688754" cy="688754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08F4546-C54A-7252-BAC0-FBEDD846B840}"/>
                </a:ext>
              </a:extLst>
            </p:cNvPr>
            <p:cNvSpPr txBox="1"/>
            <p:nvPr/>
          </p:nvSpPr>
          <p:spPr>
            <a:xfrm>
              <a:off x="836180" y="3816563"/>
              <a:ext cx="31142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400" dirty="0">
                  <a:latin typeface="Noto Sans JP" panose="020B0200000000000000" pitchFamily="50" charset="-128"/>
                  <a:ea typeface="Noto Sans JP" panose="020B0200000000000000" pitchFamily="50" charset="-128"/>
                </a:rPr>
                <a:t>API</a:t>
              </a:r>
              <a:r>
                <a:rPr lang="ja-JP" altLang="en-US" sz="1400" dirty="0">
                  <a:latin typeface="Noto Sans JP" panose="020B0200000000000000" pitchFamily="50" charset="-128"/>
                  <a:ea typeface="Noto Sans JP" panose="020B0200000000000000" pitchFamily="50" charset="-128"/>
                </a:rPr>
                <a:t>モデル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F19DB1B5-DA47-A9E9-D53C-541FABDC7E92}"/>
              </a:ext>
            </a:extLst>
          </p:cNvPr>
          <p:cNvGrpSpPr/>
          <p:nvPr/>
        </p:nvGrpSpPr>
        <p:grpSpPr>
          <a:xfrm>
            <a:off x="6319269" y="6230676"/>
            <a:ext cx="3761318" cy="3630117"/>
            <a:chOff x="5154082" y="5939099"/>
            <a:chExt cx="3761318" cy="3630117"/>
          </a:xfrm>
        </p:grpSpPr>
        <p:sp>
          <p:nvSpPr>
            <p:cNvPr id="14" name="四角形: 角を丸くする 13">
              <a:extLst>
                <a:ext uri="{FF2B5EF4-FFF2-40B4-BE49-F238E27FC236}">
                  <a16:creationId xmlns:a16="http://schemas.microsoft.com/office/drawing/2014/main" id="{20A7659B-0A97-9363-0DC5-55B9C88C9DA3}"/>
                </a:ext>
              </a:extLst>
            </p:cNvPr>
            <p:cNvSpPr/>
            <p:nvPr/>
          </p:nvSpPr>
          <p:spPr>
            <a:xfrm>
              <a:off x="5154082" y="5939099"/>
              <a:ext cx="3761318" cy="3630117"/>
            </a:xfrm>
            <a:prstGeom prst="roundRect">
              <a:avLst/>
            </a:prstGeom>
            <a:solidFill>
              <a:schemeClr val="bg1"/>
            </a:solidFill>
            <a:ln>
              <a:gradFill>
                <a:gsLst>
                  <a:gs pos="0">
                    <a:srgbClr val="5DE0E6"/>
                  </a:gs>
                  <a:gs pos="100000">
                    <a:srgbClr val="004AAD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kumimoji="1" lang="en-US" altLang="ja-JP" dirty="0">
                <a:solidFill>
                  <a:schemeClr val="tx1"/>
                </a:solidFill>
                <a:latin typeface="Noto Sans JP" panose="020B0200000000000000" pitchFamily="50" charset="-128"/>
                <a:ea typeface="Noto Sans JP" panose="020B0200000000000000" pitchFamily="50" charset="-128"/>
              </a:endParaRP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5F5C16FD-B595-8DD0-E6FB-E1360D73D034}"/>
                </a:ext>
              </a:extLst>
            </p:cNvPr>
            <p:cNvGrpSpPr/>
            <p:nvPr/>
          </p:nvGrpSpPr>
          <p:grpSpPr>
            <a:xfrm>
              <a:off x="7086658" y="6927544"/>
              <a:ext cx="1636392" cy="1134000"/>
              <a:chOff x="5282854" y="6743701"/>
              <a:chExt cx="1702788" cy="1113522"/>
            </a:xfrm>
          </p:grpSpPr>
          <p:sp>
            <p:nvSpPr>
              <p:cNvPr id="31" name="四角形: 角を丸くする 30">
                <a:extLst>
                  <a:ext uri="{FF2B5EF4-FFF2-40B4-BE49-F238E27FC236}">
                    <a16:creationId xmlns:a16="http://schemas.microsoft.com/office/drawing/2014/main" id="{B2834787-67E9-2D0A-215F-AC4688EB65E3}"/>
                  </a:ext>
                </a:extLst>
              </p:cNvPr>
              <p:cNvSpPr/>
              <p:nvPr/>
            </p:nvSpPr>
            <p:spPr>
              <a:xfrm>
                <a:off x="5317084" y="6743701"/>
                <a:ext cx="1574269" cy="1113522"/>
              </a:xfrm>
              <a:prstGeom prst="roundRect">
                <a:avLst/>
              </a:prstGeom>
              <a:solidFill>
                <a:schemeClr val="bg1"/>
              </a:solidFill>
              <a:ln>
                <a:gradFill>
                  <a:gsLst>
                    <a:gs pos="0">
                      <a:srgbClr val="5DE0E6"/>
                    </a:gs>
                    <a:gs pos="100000">
                      <a:srgbClr val="004AAD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kumimoji="1" lang="en-US" altLang="ja-JP" sz="2400" dirty="0">
                  <a:solidFill>
                    <a:schemeClr val="tx1"/>
                  </a:solidFill>
                  <a:latin typeface="Noto Sans JP" panose="020B0200000000000000" pitchFamily="50" charset="-128"/>
                  <a:ea typeface="Noto Sans JP" panose="020B0200000000000000" pitchFamily="50" charset="-128"/>
                </a:endParaRP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5A132152-FA90-2E51-EB5B-B8DC72E3E826}"/>
                  </a:ext>
                </a:extLst>
              </p:cNvPr>
              <p:cNvSpPr txBox="1"/>
              <p:nvPr/>
            </p:nvSpPr>
            <p:spPr>
              <a:xfrm>
                <a:off x="5282854" y="7378364"/>
                <a:ext cx="1702788" cy="352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600" dirty="0">
                    <a:latin typeface="Noto Sans JP" panose="020B0200000000000000" pitchFamily="50" charset="-128"/>
                    <a:ea typeface="Noto Sans JP" panose="020B0200000000000000" pitchFamily="50" charset="-128"/>
                  </a:rPr>
                  <a:t>APP</a:t>
                </a:r>
                <a:r>
                  <a:rPr lang="ja-JP" altLang="en-US" sz="1600" dirty="0">
                    <a:latin typeface="Noto Sans JP" panose="020B0200000000000000" pitchFamily="50" charset="-128"/>
                    <a:ea typeface="Noto Sans JP" panose="020B0200000000000000" pitchFamily="50" charset="-128"/>
                  </a:rPr>
                  <a:t>連携</a:t>
                </a:r>
              </a:p>
            </p:txBody>
          </p:sp>
          <p:pic>
            <p:nvPicPr>
              <p:cNvPr id="34" name="グラフィックス 33">
                <a:extLst>
                  <a:ext uri="{FF2B5EF4-FFF2-40B4-BE49-F238E27FC236}">
                    <a16:creationId xmlns:a16="http://schemas.microsoft.com/office/drawing/2014/main" id="{CA76DE9D-173B-FA3F-651F-C8B66D1B2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827846" y="6779134"/>
                <a:ext cx="552744" cy="552744"/>
              </a:xfrm>
              <a:prstGeom prst="rect">
                <a:avLst/>
              </a:prstGeom>
            </p:spPr>
          </p:pic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0C395E48-9972-BF85-41F7-61F73318BC7A}"/>
                </a:ext>
              </a:extLst>
            </p:cNvPr>
            <p:cNvGrpSpPr/>
            <p:nvPr/>
          </p:nvGrpSpPr>
          <p:grpSpPr>
            <a:xfrm>
              <a:off x="5382467" y="6927977"/>
              <a:ext cx="1636392" cy="1133135"/>
              <a:chOff x="5282854" y="6743701"/>
              <a:chExt cx="1702788" cy="1179112"/>
            </a:xfrm>
          </p:grpSpPr>
          <p:sp>
            <p:nvSpPr>
              <p:cNvPr id="29" name="四角形: 角を丸くする 28">
                <a:extLst>
                  <a:ext uri="{FF2B5EF4-FFF2-40B4-BE49-F238E27FC236}">
                    <a16:creationId xmlns:a16="http://schemas.microsoft.com/office/drawing/2014/main" id="{75CB02DE-8C1D-4C18-7FBB-AD3F3C3F6551}"/>
                  </a:ext>
                </a:extLst>
              </p:cNvPr>
              <p:cNvSpPr/>
              <p:nvPr/>
            </p:nvSpPr>
            <p:spPr>
              <a:xfrm>
                <a:off x="5317084" y="6743701"/>
                <a:ext cx="1574269" cy="1113522"/>
              </a:xfrm>
              <a:prstGeom prst="roundRect">
                <a:avLst/>
              </a:prstGeom>
              <a:solidFill>
                <a:schemeClr val="bg1"/>
              </a:solidFill>
              <a:ln>
                <a:gradFill>
                  <a:gsLst>
                    <a:gs pos="0">
                      <a:srgbClr val="5DE0E6"/>
                    </a:gs>
                    <a:gs pos="100000">
                      <a:srgbClr val="004AAD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kumimoji="1" lang="en-US" altLang="ja-JP" sz="2400" dirty="0">
                  <a:solidFill>
                    <a:schemeClr val="tx1"/>
                  </a:solidFill>
                  <a:latin typeface="Noto Sans JP" panose="020B0200000000000000" pitchFamily="50" charset="-128"/>
                  <a:ea typeface="Noto Sans JP" panose="020B0200000000000000" pitchFamily="50" charset="-128"/>
                </a:endParaRP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4AB4183F-4ED2-4315-7EED-DD6DDB9A0861}"/>
                  </a:ext>
                </a:extLst>
              </p:cNvPr>
              <p:cNvSpPr txBox="1"/>
              <p:nvPr/>
            </p:nvSpPr>
            <p:spPr>
              <a:xfrm>
                <a:off x="5282854" y="7378364"/>
                <a:ext cx="1702788" cy="5444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400" dirty="0">
                    <a:latin typeface="Noto Sans JP" panose="020B0200000000000000" pitchFamily="50" charset="-128"/>
                    <a:ea typeface="Noto Sans JP" panose="020B0200000000000000" pitchFamily="50" charset="-128"/>
                  </a:rPr>
                  <a:t>DB</a:t>
                </a:r>
                <a:r>
                  <a:rPr lang="ja-JP" altLang="en-US" sz="1400" dirty="0">
                    <a:latin typeface="Noto Sans JP" panose="020B0200000000000000" pitchFamily="50" charset="-128"/>
                    <a:ea typeface="Noto Sans JP" panose="020B0200000000000000" pitchFamily="50" charset="-128"/>
                  </a:rPr>
                  <a:t>連携</a:t>
                </a:r>
                <a:br>
                  <a:rPr lang="en-US" altLang="ja-JP" sz="1400" dirty="0">
                    <a:latin typeface="Noto Sans JP" panose="020B0200000000000000" pitchFamily="50" charset="-128"/>
                    <a:ea typeface="Noto Sans JP" panose="020B0200000000000000" pitchFamily="50" charset="-128"/>
                  </a:rPr>
                </a:br>
                <a:r>
                  <a:rPr lang="en-US" altLang="ja-JP" sz="1400" dirty="0">
                    <a:latin typeface="Noto Sans JP" panose="020B0200000000000000" pitchFamily="50" charset="-128"/>
                    <a:ea typeface="Noto Sans JP" panose="020B0200000000000000" pitchFamily="50" charset="-128"/>
                  </a:rPr>
                  <a:t>RAG</a:t>
                </a:r>
                <a:endParaRPr lang="ja-JP" altLang="en-US" sz="1400" dirty="0">
                  <a:latin typeface="Noto Sans JP" panose="020B0200000000000000" pitchFamily="50" charset="-128"/>
                  <a:ea typeface="Noto Sans JP" panose="020B0200000000000000" pitchFamily="50" charset="-128"/>
                </a:endParaRPr>
              </a:p>
            </p:txBody>
          </p:sp>
        </p:grpSp>
        <p:pic>
          <p:nvPicPr>
            <p:cNvPr id="17" name="グラフィックス 16" descr="データベース 枠線">
              <a:extLst>
                <a:ext uri="{FF2B5EF4-FFF2-40B4-BE49-F238E27FC236}">
                  <a16:creationId xmlns:a16="http://schemas.microsoft.com/office/drawing/2014/main" id="{D1DA29DD-3FF4-1440-B97C-3102652A7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06208" y="6990198"/>
              <a:ext cx="533400" cy="533400"/>
            </a:xfrm>
            <a:prstGeom prst="rect">
              <a:avLst/>
            </a:prstGeom>
          </p:spPr>
        </p:pic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3FEF8C02-E783-CC30-EF33-CE3E2ADABAF1}"/>
                </a:ext>
              </a:extLst>
            </p:cNvPr>
            <p:cNvGrpSpPr/>
            <p:nvPr/>
          </p:nvGrpSpPr>
          <p:grpSpPr>
            <a:xfrm>
              <a:off x="5382467" y="8190863"/>
              <a:ext cx="1638000" cy="1134000"/>
              <a:chOff x="5352517" y="7939942"/>
              <a:chExt cx="1434738" cy="1018722"/>
            </a:xfrm>
          </p:grpSpPr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D779CEFD-71EC-4089-E767-F385569E4F15}"/>
                  </a:ext>
                </a:extLst>
              </p:cNvPr>
              <p:cNvGrpSpPr/>
              <p:nvPr/>
            </p:nvGrpSpPr>
            <p:grpSpPr>
              <a:xfrm>
                <a:off x="5352517" y="7939942"/>
                <a:ext cx="1434738" cy="1018722"/>
                <a:chOff x="5282854" y="6743701"/>
                <a:chExt cx="1702788" cy="1113522"/>
              </a:xfrm>
            </p:grpSpPr>
            <p:sp>
              <p:nvSpPr>
                <p:cNvPr id="27" name="四角形: 角を丸くする 26">
                  <a:extLst>
                    <a:ext uri="{FF2B5EF4-FFF2-40B4-BE49-F238E27FC236}">
                      <a16:creationId xmlns:a16="http://schemas.microsoft.com/office/drawing/2014/main" id="{D2FB1704-AB2C-4ACA-38F3-867936F29229}"/>
                    </a:ext>
                  </a:extLst>
                </p:cNvPr>
                <p:cNvSpPr/>
                <p:nvPr/>
              </p:nvSpPr>
              <p:spPr>
                <a:xfrm>
                  <a:off x="5317084" y="6743701"/>
                  <a:ext cx="1574269" cy="111352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gradFill>
                    <a:gsLst>
                      <a:gs pos="0">
                        <a:srgbClr val="5DE0E6"/>
                      </a:gs>
                      <a:gs pos="100000">
                        <a:srgbClr val="004AAD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endParaRPr kumimoji="1" lang="en-US" altLang="ja-JP" sz="2400" dirty="0">
                    <a:solidFill>
                      <a:schemeClr val="tx1"/>
                    </a:solidFill>
                    <a:latin typeface="Noto Sans JP" panose="020B0200000000000000" pitchFamily="50" charset="-128"/>
                    <a:ea typeface="Noto Sans JP" panose="020B0200000000000000" pitchFamily="50" charset="-128"/>
                  </a:endParaRPr>
                </a:p>
              </p:txBody>
            </p:sp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FA731150-ECB0-9CF9-1DE8-52D0313FCDF3}"/>
                    </a:ext>
                  </a:extLst>
                </p:cNvPr>
                <p:cNvSpPr txBox="1"/>
                <p:nvPr/>
              </p:nvSpPr>
              <p:spPr>
                <a:xfrm>
                  <a:off x="5282854" y="7378364"/>
                  <a:ext cx="1702788" cy="3364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ja-JP" sz="1400" dirty="0">
                      <a:latin typeface="Noto Sans JP" panose="020B0200000000000000" pitchFamily="50" charset="-128"/>
                      <a:ea typeface="Noto Sans JP" panose="020B0200000000000000" pitchFamily="50" charset="-128"/>
                    </a:rPr>
                    <a:t>UI</a:t>
                  </a:r>
                  <a:r>
                    <a:rPr lang="ja-JP" altLang="en-US" sz="1400" dirty="0">
                      <a:latin typeface="Noto Sans JP" panose="020B0200000000000000" pitchFamily="50" charset="-128"/>
                      <a:ea typeface="Noto Sans JP" panose="020B0200000000000000" pitchFamily="50" charset="-128"/>
                    </a:rPr>
                    <a:t>改良</a:t>
                  </a:r>
                </a:p>
              </p:txBody>
            </p:sp>
          </p:grpSp>
          <p:pic>
            <p:nvPicPr>
              <p:cNvPr id="26" name="グラフィックス 25" descr="Web デザイン 枠線">
                <a:extLst>
                  <a:ext uri="{FF2B5EF4-FFF2-40B4-BE49-F238E27FC236}">
                    <a16:creationId xmlns:a16="http://schemas.microsoft.com/office/drawing/2014/main" id="{3A2504C9-A5FE-23B6-D142-526C264C6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787889" y="7986396"/>
                <a:ext cx="554489" cy="554489"/>
              </a:xfrm>
              <a:prstGeom prst="rect">
                <a:avLst/>
              </a:prstGeom>
            </p:spPr>
          </p:pic>
        </p:grp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DFEE5ED3-60B7-D1F7-9EA4-A26E9B339006}"/>
                </a:ext>
              </a:extLst>
            </p:cNvPr>
            <p:cNvGrpSpPr/>
            <p:nvPr/>
          </p:nvGrpSpPr>
          <p:grpSpPr>
            <a:xfrm>
              <a:off x="7119552" y="8190863"/>
              <a:ext cx="1638000" cy="1134000"/>
              <a:chOff x="5320438" y="9120465"/>
              <a:chExt cx="1595786" cy="1018722"/>
            </a:xfrm>
          </p:grpSpPr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4F546861-87E0-BFA7-CE3C-506BBAE730D8}"/>
                  </a:ext>
                </a:extLst>
              </p:cNvPr>
              <p:cNvGrpSpPr/>
              <p:nvPr/>
            </p:nvGrpSpPr>
            <p:grpSpPr>
              <a:xfrm>
                <a:off x="5320438" y="9120465"/>
                <a:ext cx="1595786" cy="1018722"/>
                <a:chOff x="5282854" y="6743701"/>
                <a:chExt cx="1702788" cy="1113522"/>
              </a:xfrm>
            </p:grpSpPr>
            <p:sp>
              <p:nvSpPr>
                <p:cNvPr id="23" name="四角形: 角を丸くする 22">
                  <a:extLst>
                    <a:ext uri="{FF2B5EF4-FFF2-40B4-BE49-F238E27FC236}">
                      <a16:creationId xmlns:a16="http://schemas.microsoft.com/office/drawing/2014/main" id="{A4889B6E-DECA-C4EF-FE59-BDCCE9175A25}"/>
                    </a:ext>
                  </a:extLst>
                </p:cNvPr>
                <p:cNvSpPr/>
                <p:nvPr/>
              </p:nvSpPr>
              <p:spPr>
                <a:xfrm>
                  <a:off x="5317084" y="6743701"/>
                  <a:ext cx="1574269" cy="111352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gradFill>
                    <a:gsLst>
                      <a:gs pos="0">
                        <a:srgbClr val="5DE0E6"/>
                      </a:gs>
                      <a:gs pos="100000">
                        <a:srgbClr val="004AAD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endParaRPr kumimoji="1" lang="en-US" altLang="ja-JP" sz="2400" dirty="0">
                    <a:solidFill>
                      <a:schemeClr val="tx1"/>
                    </a:solidFill>
                    <a:latin typeface="Noto Sans JP" panose="020B0200000000000000" pitchFamily="50" charset="-128"/>
                    <a:ea typeface="Noto Sans JP" panose="020B0200000000000000" pitchFamily="50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78DF3CAA-D5E2-EAD7-45E8-9D4CB4486F69}"/>
                    </a:ext>
                  </a:extLst>
                </p:cNvPr>
                <p:cNvSpPr txBox="1"/>
                <p:nvPr/>
              </p:nvSpPr>
              <p:spPr>
                <a:xfrm>
                  <a:off x="5282854" y="7285313"/>
                  <a:ext cx="1702788" cy="5719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ja-JP" altLang="en-US" sz="1400" dirty="0">
                      <a:latin typeface="Noto Sans JP" panose="020B0200000000000000" pitchFamily="50" charset="-128"/>
                      <a:ea typeface="Noto Sans JP" panose="020B0200000000000000" pitchFamily="50" charset="-128"/>
                    </a:rPr>
                    <a:t>システム</a:t>
                  </a:r>
                  <a:br>
                    <a:rPr lang="en-US" altLang="ja-JP" sz="1400" dirty="0">
                      <a:latin typeface="Noto Sans JP" panose="020B0200000000000000" pitchFamily="50" charset="-128"/>
                      <a:ea typeface="Noto Sans JP" panose="020B0200000000000000" pitchFamily="50" charset="-128"/>
                    </a:rPr>
                  </a:br>
                  <a:r>
                    <a:rPr lang="ja-JP" altLang="en-US" sz="1400" dirty="0">
                      <a:latin typeface="Noto Sans JP" panose="020B0200000000000000" pitchFamily="50" charset="-128"/>
                      <a:ea typeface="Noto Sans JP" panose="020B0200000000000000" pitchFamily="50" charset="-128"/>
                    </a:rPr>
                    <a:t>プロンプト改良</a:t>
                  </a:r>
                </a:p>
              </p:txBody>
            </p:sp>
          </p:grpSp>
          <p:pic>
            <p:nvPicPr>
              <p:cNvPr id="22" name="グラフィックス 21" descr="ネットワーク図 枠線">
                <a:extLst>
                  <a:ext uri="{FF2B5EF4-FFF2-40B4-BE49-F238E27FC236}">
                    <a16:creationId xmlns:a16="http://schemas.microsoft.com/office/drawing/2014/main" id="{38273553-F547-CBFC-C0E2-B8215098E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927105" y="9217685"/>
                <a:ext cx="397495" cy="397495"/>
              </a:xfrm>
              <a:prstGeom prst="rect">
                <a:avLst/>
              </a:prstGeom>
            </p:spPr>
          </p:pic>
        </p:grp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0B02E72F-AE5F-2D3A-B653-098A37593950}"/>
                </a:ext>
              </a:extLst>
            </p:cNvPr>
            <p:cNvSpPr/>
            <p:nvPr/>
          </p:nvSpPr>
          <p:spPr>
            <a:xfrm>
              <a:off x="5999149" y="6084324"/>
              <a:ext cx="2057400" cy="457200"/>
            </a:xfrm>
            <a:prstGeom prst="rect">
              <a:avLst/>
            </a:prstGeom>
            <a:solidFill>
              <a:srgbClr val="004A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 dirty="0">
                  <a:solidFill>
                    <a:schemeClr val="bg1"/>
                  </a:solidFill>
                  <a:latin typeface="Noto Sans JP" panose="020B0200000000000000" pitchFamily="50" charset="-128"/>
                  <a:ea typeface="Noto Sans JP" panose="020B0200000000000000" pitchFamily="50" charset="-128"/>
                </a:rPr>
                <a:t>社内</a:t>
              </a:r>
            </a:p>
          </p:txBody>
        </p:sp>
      </p:grp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687B070B-2591-F867-46E5-7D4AA02CCAB1}"/>
              </a:ext>
            </a:extLst>
          </p:cNvPr>
          <p:cNvCxnSpPr>
            <a:cxnSpLocks/>
          </p:cNvCxnSpPr>
          <p:nvPr/>
        </p:nvCxnSpPr>
        <p:spPr>
          <a:xfrm>
            <a:off x="5203377" y="7971730"/>
            <a:ext cx="914810" cy="0"/>
          </a:xfrm>
          <a:prstGeom prst="line">
            <a:avLst/>
          </a:prstGeom>
          <a:ln>
            <a:gradFill flip="none" rotWithShape="1">
              <a:gsLst>
                <a:gs pos="0">
                  <a:srgbClr val="5DE0E6"/>
                </a:gs>
                <a:gs pos="100000">
                  <a:srgbClr val="004AA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063E394-7C53-3007-0658-25806A98D1CC}"/>
              </a:ext>
            </a:extLst>
          </p:cNvPr>
          <p:cNvSpPr txBox="1"/>
          <p:nvPr/>
        </p:nvSpPr>
        <p:spPr>
          <a:xfrm>
            <a:off x="1158146" y="3400556"/>
            <a:ext cx="11710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自社ひな形（テンプレート）に対して、過去の交渉履歴や社内検討など</a:t>
            </a:r>
            <a:endParaRPr lang="en-US" altLang="ja-JP" sz="24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endParaRPr lang="en-US" altLang="ja-JP" sz="24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r>
              <a:rPr lang="ja-JP" altLang="en-US" sz="24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自社独自のデータを</a:t>
            </a:r>
            <a:r>
              <a:rPr lang="en-US" altLang="ja-JP" sz="24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RAG</a:t>
            </a:r>
            <a:r>
              <a:rPr lang="ja-JP" altLang="en-US" sz="24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化するなどして、類似事案では生成</a:t>
            </a:r>
            <a:r>
              <a:rPr lang="en-US" altLang="ja-JP" sz="24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AI</a:t>
            </a:r>
            <a:r>
              <a:rPr lang="ja-JP" altLang="en-US" sz="24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で処理対応していく</a:t>
            </a:r>
            <a:endParaRPr lang="en-US" altLang="ja-JP" sz="24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</p:txBody>
      </p:sp>
    </p:spTree>
    <p:extLst>
      <p:ext uri="{BB962C8B-B14F-4D97-AF65-F5344CB8AC3E}">
        <p14:creationId xmlns:p14="http://schemas.microsoft.com/office/powerpoint/2010/main" val="2634959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8A222B-463C-7E4A-5522-185953CEE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ロゴ, アイ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D7E04C6B-218F-DB7C-AFD3-DDC31C85B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579" y="9295238"/>
            <a:ext cx="855513" cy="85551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973E049-F20F-E791-DD41-8E296CCBA4B3}"/>
              </a:ext>
            </a:extLst>
          </p:cNvPr>
          <p:cNvSpPr/>
          <p:nvPr/>
        </p:nvSpPr>
        <p:spPr>
          <a:xfrm rot="16200000">
            <a:off x="9076836" y="-9076834"/>
            <a:ext cx="134332" cy="18288001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39EBA9F-FD15-7064-D80F-764EAAF8A408}"/>
              </a:ext>
            </a:extLst>
          </p:cNvPr>
          <p:cNvSpPr/>
          <p:nvPr/>
        </p:nvSpPr>
        <p:spPr>
          <a:xfrm rot="5400000" flipV="1">
            <a:off x="9083761" y="1075833"/>
            <a:ext cx="134332" cy="18288001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5032495-FE71-A4EE-1753-DD48DAA0D7F8}"/>
              </a:ext>
            </a:extLst>
          </p:cNvPr>
          <p:cNvSpPr/>
          <p:nvPr/>
        </p:nvSpPr>
        <p:spPr>
          <a:xfrm rot="10800000" flipH="1">
            <a:off x="0" y="0"/>
            <a:ext cx="152400" cy="10288916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201AB16-C965-CBE8-5496-8BFC5285169D}"/>
              </a:ext>
            </a:extLst>
          </p:cNvPr>
          <p:cNvSpPr/>
          <p:nvPr/>
        </p:nvSpPr>
        <p:spPr>
          <a:xfrm rot="10800000" flipH="1">
            <a:off x="18123479" y="-69083"/>
            <a:ext cx="152400" cy="10288916"/>
          </a:xfrm>
          <a:prstGeom prst="rect">
            <a:avLst/>
          </a:prstGeom>
          <a:gradFill flip="none" rotWithShape="1">
            <a:gsLst>
              <a:gs pos="0">
                <a:srgbClr val="5DE0E6">
                  <a:alpha val="100000"/>
                </a:srgbClr>
              </a:gs>
              <a:gs pos="100000">
                <a:srgbClr val="004AAD">
                  <a:alpha val="10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図 34" descr="座る, テーブル, 暗い, 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FB95EF9-50F6-100D-BCF3-F4E82BAA0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" y="6865049"/>
            <a:ext cx="3239967" cy="3239967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F18913D-7DD7-4EBB-2425-C3A82D536585}"/>
              </a:ext>
            </a:extLst>
          </p:cNvPr>
          <p:cNvSpPr txBox="1"/>
          <p:nvPr/>
        </p:nvSpPr>
        <p:spPr>
          <a:xfrm>
            <a:off x="1905000" y="1638300"/>
            <a:ext cx="1247896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【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明日からできるアクション</a:t>
            </a:r>
            <a:r>
              <a: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】</a:t>
            </a:r>
          </a:p>
          <a:p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pPr marL="457200" indent="-457200">
              <a:buAutoNum type="arabicPeriod"/>
            </a:pP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自社の契約書テンプレートを棚卸し</a:t>
            </a: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pPr marL="457200" indent="-457200">
              <a:buAutoNum type="arabicPeriod"/>
            </a:pP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pPr marL="457200" indent="-457200">
              <a:buAutoNum type="arabicPeriod"/>
            </a:pPr>
            <a:r>
              <a: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 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頻出する契約類型を</a:t>
            </a:r>
            <a:r>
              <a: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3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つ特定</a:t>
            </a: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pPr marL="457200" indent="-457200">
              <a:buAutoNum type="arabicPeriod"/>
            </a:pP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pPr marL="457200" indent="-457200">
              <a:buAutoNum type="arabicPeriod"/>
            </a:pPr>
            <a:r>
              <a: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 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過去の交渉履歴・社内検討資料を整理</a:t>
            </a: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pPr marL="457200" indent="-457200">
              <a:buAutoNum type="arabicPeriod"/>
            </a:pP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  <a:p>
            <a:pPr marL="457200" indent="-457200">
              <a:buAutoNum type="arabicPeriod"/>
            </a:pP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まずは</a:t>
            </a:r>
            <a:r>
              <a: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1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つの契約タイプで</a:t>
            </a:r>
            <a:r>
              <a:rPr lang="en-US" altLang="ja-JP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RAG or DB</a:t>
            </a:r>
            <a:r>
              <a:rPr lang="ja-JP" altLang="en-US" sz="3600" b="1" dirty="0">
                <a:solidFill>
                  <a:srgbClr val="545454"/>
                </a:solidFill>
                <a:latin typeface="Noto Sans JP Bold"/>
                <a:ea typeface="Noto Sans JP Bold"/>
                <a:sym typeface="Noto Sans JP Bold"/>
              </a:rPr>
              <a:t>構築を試行</a:t>
            </a:r>
            <a:endParaRPr lang="en-US" altLang="ja-JP" sz="3600" b="1" dirty="0">
              <a:solidFill>
                <a:srgbClr val="545454"/>
              </a:solidFill>
              <a:latin typeface="Noto Sans JP Bold"/>
              <a:ea typeface="Noto Sans JP Bold"/>
              <a:sym typeface="Noto Sans JP Bold"/>
            </a:endParaRPr>
          </a:p>
        </p:txBody>
      </p:sp>
      <p:pic>
        <p:nvPicPr>
          <p:cNvPr id="10" name="図 9" descr="黒い背景と男性の絵&#10;&#10;AI 生成コンテンツは誤りを含む可能性があります。">
            <a:extLst>
              <a:ext uri="{FF2B5EF4-FFF2-40B4-BE49-F238E27FC236}">
                <a16:creationId xmlns:a16="http://schemas.microsoft.com/office/drawing/2014/main" id="{4BAB3C36-24AD-C5C9-0FEB-1691B9F94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524" y="4624022"/>
            <a:ext cx="5595811" cy="559581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50758F0-2CAB-59A1-2B5B-857E537DA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/>
          <a:stretch>
            <a:fillRect/>
          </a:stretch>
        </p:blipFill>
        <p:spPr>
          <a:xfrm>
            <a:off x="12011182" y="615799"/>
            <a:ext cx="5595811" cy="322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4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864</Words>
  <Application>Microsoft Office PowerPoint</Application>
  <PresentationFormat>ユーザー設定</PresentationFormat>
  <Paragraphs>76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Noto Sans</vt:lpstr>
      <vt:lpstr>Noto Sans JP Bold</vt:lpstr>
      <vt:lpstr>Calibri</vt:lpstr>
      <vt:lpstr>Arial</vt:lpstr>
      <vt:lpstr>Noto Sans JP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Hara Tomoki</dc:creator>
  <cp:lastModifiedBy>Hara Tomoki</cp:lastModifiedBy>
  <cp:revision>31</cp:revision>
  <dcterms:created xsi:type="dcterms:W3CDTF">2006-08-16T00:00:00Z</dcterms:created>
  <dcterms:modified xsi:type="dcterms:W3CDTF">2025-09-01T09:37:14Z</dcterms:modified>
  <dc:identifier>DAGvcum9GTs</dc:identifier>
</cp:coreProperties>
</file>